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Raleway"/>
      <p:regular r:id="rId61"/>
      <p:bold r:id="rId62"/>
      <p:italic r:id="rId63"/>
      <p:boldItalic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Poppins"/>
      <p:regular r:id="rId69"/>
      <p:bold r:id="rId70"/>
      <p:italic r:id="rId71"/>
      <p:boldItalic r:id="rId72"/>
    </p:embeddedFont>
    <p:embeddedFont>
      <p:font typeface="Lato"/>
      <p:regular r:id="rId73"/>
      <p:bold r:id="rId74"/>
      <p:italic r:id="rId75"/>
      <p:boldItalic r:id="rId76"/>
    </p:embeddedFont>
    <p:embeddedFont>
      <p:font typeface="Poppins Medium"/>
      <p:regular r:id="rId77"/>
      <p:bold r:id="rId78"/>
      <p:italic r:id="rId79"/>
      <p:boldItalic r:id="rId80"/>
    </p:embeddedFont>
    <p:embeddedFont>
      <p:font typeface="Poppins SemiBold"/>
      <p:regular r:id="rId81"/>
      <p:bold r:id="rId82"/>
      <p:italic r:id="rId83"/>
      <p:boldItalic r:id="rId84"/>
    </p:embeddedFont>
    <p:embeddedFont>
      <p:font typeface="Rubik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FAFBBF-5128-440D-A69D-6D11F1B34844}">
  <a:tblStyle styleId="{B7FAFBBF-5128-440D-A69D-6D11F1B348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oppinsSemiBold-boldItalic.fntdata"/><Relationship Id="rId83" Type="http://schemas.openxmlformats.org/officeDocument/2006/relationships/font" Target="fonts/PoppinsSemiBold-italic.fntdata"/><Relationship Id="rId42" Type="http://schemas.openxmlformats.org/officeDocument/2006/relationships/slide" Target="slides/slide36.xml"/><Relationship Id="rId86" Type="http://schemas.openxmlformats.org/officeDocument/2006/relationships/font" Target="fonts/Rubik-bold.fntdata"/><Relationship Id="rId41" Type="http://schemas.openxmlformats.org/officeDocument/2006/relationships/slide" Target="slides/slide35.xml"/><Relationship Id="rId85" Type="http://schemas.openxmlformats.org/officeDocument/2006/relationships/font" Target="fonts/Rubik-regular.fntdata"/><Relationship Id="rId44" Type="http://schemas.openxmlformats.org/officeDocument/2006/relationships/slide" Target="slides/slide38.xml"/><Relationship Id="rId88" Type="http://schemas.openxmlformats.org/officeDocument/2006/relationships/font" Target="fonts/Rubik-boldItalic.fntdata"/><Relationship Id="rId43" Type="http://schemas.openxmlformats.org/officeDocument/2006/relationships/slide" Target="slides/slide37.xml"/><Relationship Id="rId87" Type="http://schemas.openxmlformats.org/officeDocument/2006/relationships/font" Target="fonts/Rubik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PoppinsMedium-boldItalic.fntdata"/><Relationship Id="rId82" Type="http://schemas.openxmlformats.org/officeDocument/2006/relationships/font" Target="fonts/PoppinsSemiBold-bold.fntdata"/><Relationship Id="rId81" Type="http://schemas.openxmlformats.org/officeDocument/2006/relationships/font" Target="fonts/Poppins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regular.fntdata"/><Relationship Id="rId72" Type="http://schemas.openxmlformats.org/officeDocument/2006/relationships/font" Target="fonts/Poppins-boldItalic.fntdata"/><Relationship Id="rId31" Type="http://schemas.openxmlformats.org/officeDocument/2006/relationships/slide" Target="slides/slide25.xml"/><Relationship Id="rId75" Type="http://schemas.openxmlformats.org/officeDocument/2006/relationships/font" Target="fonts/Lato-italic.fntdata"/><Relationship Id="rId30" Type="http://schemas.openxmlformats.org/officeDocument/2006/relationships/slide" Target="slides/slide24.xml"/><Relationship Id="rId74" Type="http://schemas.openxmlformats.org/officeDocument/2006/relationships/font" Target="fonts/Lato-bold.fntdata"/><Relationship Id="rId33" Type="http://schemas.openxmlformats.org/officeDocument/2006/relationships/slide" Target="slides/slide27.xml"/><Relationship Id="rId77" Type="http://schemas.openxmlformats.org/officeDocument/2006/relationships/font" Target="fonts/PoppinsMedium-regular.fntdata"/><Relationship Id="rId32" Type="http://schemas.openxmlformats.org/officeDocument/2006/relationships/slide" Target="slides/slide26.xml"/><Relationship Id="rId76" Type="http://schemas.openxmlformats.org/officeDocument/2006/relationships/font" Target="fonts/Lato-boldItalic.fntdata"/><Relationship Id="rId35" Type="http://schemas.openxmlformats.org/officeDocument/2006/relationships/slide" Target="slides/slide29.xml"/><Relationship Id="rId79" Type="http://schemas.openxmlformats.org/officeDocument/2006/relationships/font" Target="fonts/PoppinsMedium-italic.fntdata"/><Relationship Id="rId34" Type="http://schemas.openxmlformats.org/officeDocument/2006/relationships/slide" Target="slides/slide28.xml"/><Relationship Id="rId78" Type="http://schemas.openxmlformats.org/officeDocument/2006/relationships/font" Target="fonts/PoppinsMedium-bold.fntdata"/><Relationship Id="rId71" Type="http://schemas.openxmlformats.org/officeDocument/2006/relationships/font" Target="fonts/Poppins-italic.fntdata"/><Relationship Id="rId70" Type="http://schemas.openxmlformats.org/officeDocument/2006/relationships/font" Target="fonts/Poppins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bold.fntdata"/><Relationship Id="rId61" Type="http://schemas.openxmlformats.org/officeDocument/2006/relationships/font" Target="fonts/Raleway-regular.fntdata"/><Relationship Id="rId20" Type="http://schemas.openxmlformats.org/officeDocument/2006/relationships/slide" Target="slides/slide14.xml"/><Relationship Id="rId64" Type="http://schemas.openxmlformats.org/officeDocument/2006/relationships/font" Target="fonts/Raleway-boldItalic.fntdata"/><Relationship Id="rId63" Type="http://schemas.openxmlformats.org/officeDocument/2006/relationships/font" Target="fonts/Raleway-italic.fntdata"/><Relationship Id="rId22" Type="http://schemas.openxmlformats.org/officeDocument/2006/relationships/slide" Target="slides/slide16.xml"/><Relationship Id="rId66" Type="http://schemas.openxmlformats.org/officeDocument/2006/relationships/font" Target="fonts/Roboto-bold.fntdata"/><Relationship Id="rId21" Type="http://schemas.openxmlformats.org/officeDocument/2006/relationships/slide" Target="slides/slide15.xml"/><Relationship Id="rId65" Type="http://schemas.openxmlformats.org/officeDocument/2006/relationships/font" Target="fonts/Robot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oppi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infobeautiful/status/1407738511265050626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bagder/status/1484672924036616195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rkreading.com/threat-intelligence/w4sp-stealer-aims-to-sting-python-developers-in-supply-chain-attack" TargetMode="External"/><Relationship Id="rId3" Type="http://schemas.openxmlformats.org/officeDocument/2006/relationships/hyperlink" Target="https://www.darkreading.com/application-security/supply-chain-attack-pushes-out-malware-to-more-than-250-media-websites" TargetMode="External"/><Relationship Id="rId4" Type="http://schemas.openxmlformats.org/officeDocument/2006/relationships/hyperlink" Target="https://www.mend.io/resources/blog/popular-cryptocurrency-exchange-dydx-has-had-its-npm-account-hacked/" TargetMode="External"/><Relationship Id="rId5" Type="http://schemas.openxmlformats.org/officeDocument/2006/relationships/hyperlink" Target="https://www.mend.io/resources/blog/cybercriminals-targeted-users-of-packages-with-a-total-of-1-5-billion-weekly-downloads-on-npm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joshbressers/status/1477366321436319745" TargetMode="External"/><Relationship Id="rId3" Type="http://schemas.openxmlformats.org/officeDocument/2006/relationships/hyperlink" Target="https://github.com/joshbressers/supply-chain-maslow" TargetMode="External"/><Relationship Id="rId4" Type="http://schemas.openxmlformats.org/officeDocument/2006/relationships/hyperlink" Target="https://www.technewsworld.com/story/study-finds-100-of-commercial-apps-contain-security-flaws-87226.html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pload.wikimedia.org/wikipedia/commons/thumb/4/4a/Speed_ballonicon2.svg/1024px-Speed_ballonicon2.svg.png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registry.access.redhat.com/ubi8:latest" TargetMode="External"/><Relationship Id="rId3" Type="http://schemas.openxmlformats.org/officeDocument/2006/relationships/hyperlink" Target="https://gitlab.com/pvn_test_images/devops-supply-chain" TargetMode="External"/><Relationship Id="rId4" Type="http://schemas.openxmlformats.org/officeDocument/2006/relationships/hyperlink" Target="https://github.com/pvnovarese/devops-supply-chain-demo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oshdata.me/iceberger.html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K_LDivergence/status/1337171919448182786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66b429e8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66b429e8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b525f8664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b525f8664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57b5b4e9a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57b5b4e9a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You’ve seen this iceberg metaphor. I’ve used this metaphor 100 times, I’ve criticized this metaphor.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the bottom now - that’s a supply chain attack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d34da431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d34da431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This is an OLD metaphor (At LEAST 2009, with that EXACT image)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Things have changed a lot but we’re still thinking about old systems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https://www.slideshare.net/loriayre/open-source-library-system-software-free-is-just-the-tip-of-the-iceberg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d7b60dd8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7d7b60dd8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 top isn’t “your code” - attackers don’t care about your code at all, the top is your direct dependencies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You can only directly control what’s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all of those, but you probably only know about the stuff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We just build software differently now than when this </a:t>
            </a:r>
            <a:r>
              <a:rPr lang="en" sz="1200">
                <a:solidFill>
                  <a:schemeClr val="dk1"/>
                </a:solidFill>
              </a:rPr>
              <a:t>metaphor</a:t>
            </a:r>
            <a:r>
              <a:rPr lang="en" sz="1200">
                <a:solidFill>
                  <a:schemeClr val="dk1"/>
                </a:solidFill>
              </a:rPr>
              <a:t> was invented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069d4a8c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069d4a8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NPM introduced 2010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 million packages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of march 2023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d34da431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d34da431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Approaching 1,000,000 new packages per 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Proposal to do security reviews on 10,000 open source projects per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this explosion has led up to…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d7b60dd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d7b60dd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https://twitter.com/infobeautiful/status/1407738511265050626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Predictable consequence: HUGE increase in supply chain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tightly correlated with the explosion in transitive deps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don’t believe in coincidences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34da431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7d34da43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Note: only 65% of respondents indicated that “identifying applications” was part of their role in log4j response.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could fix stuff faster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help, a LOT, but…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aren’t a silver bullet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Scanners aren’t perfect (</a:t>
            </a:r>
            <a:r>
              <a:rPr lang="en">
                <a:solidFill>
                  <a:schemeClr val="dk1"/>
                </a:solidFill>
              </a:rPr>
              <a:t>can’t penetrate all binary blobs)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all SBOMs are equal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aren’t ubiquitous (yet) </a:t>
            </a:r>
            <a:r>
              <a:rPr lang="en">
                <a:solidFill>
                  <a:schemeClr val="dk1"/>
                </a:solidFill>
              </a:rPr>
              <a:t>Nobody really supplies SBOMs (yet) and it’s not easy to consume them when producing your own SBOMs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SBOMs are more accurate when the supplier produces them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SBOM Management is hard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 really clear what the end game is but generating them is better than doing nothing, figure out the details later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Any SBOM generated before an actual build is suspect (transitive deps)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SBOM everywhere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d34da431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7d34da431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we talked about what you’re consuming, next is who are you getting it from?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57b5b4e9a_5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57b5b4e9a_5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https://twitter.com/bagder/status/1484672924036616195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everyone know who daniel 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guy is NOT your supplier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 has tons of these stories, he’s not unique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b525f8664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b525f8664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Anchore is working to secure the software supply chain</a:t>
            </a:r>
            <a:endParaRPr sz="12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We sponsor open source projects SYFT and GRYPE</a:t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069d4a8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069d4a8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Open Source is a RESOURCE, not a VENDOR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can’t yell at the tree because you don’t like the wood.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 yell at a vendor who is processing trees and selling you lumber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7d7b60dd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7d7b60dd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a LOT of single-maintainer projects out there, and you’re probably consuming a lot of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brings us to the last lesson: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8069d4a8c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8069d4a8c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Ok finally, how are we going to make sense of this and move forward?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b525f86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b525f86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posted this in December 2021 right after log4shell dropped, a year later I basically gave up and said this was completely wrong, and now another year later I think it may end up being correct, ultimately.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CVSS Scores are getting to be like NPS scores, everything is effectively a 10 or a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Having a scale from 0 to 10 projects nuance and sophistication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nobody is actually doing the work necessary to determine impacts with that level of granularity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8069d4a8c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8069d4a8c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Let’s go back and talk about Curl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a recent blog post from 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 transparency or accountability (</a:t>
            </a:r>
            <a:r>
              <a:rPr lang="en">
                <a:solidFill>
                  <a:schemeClr val="dk1"/>
                </a:solidFill>
              </a:rPr>
              <a:t>It’s a 2020 advisory just filed in 2023)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score is not connected to reality (9.8!)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not even a security vulnerability!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OK, If Not CVSS, Then What?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GHSAs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Github advisories start with CVE data but enhance it, there’s a transparent process for discussion and refinement)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CISA KEV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EPSS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GitHub Insights and other project health metrics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7d7b60dd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7d7b60dd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Health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(currently) largely a manual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it’s getting a lot easier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see a lot of people asking for more data like this but they want stuff like positive IDs on contributors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think they can find boogeymen putting traps into open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</a:t>
            </a:r>
            <a:r>
              <a:rPr lang="en">
                <a:solidFill>
                  <a:schemeClr val="dk1"/>
                </a:solidFill>
              </a:rPr>
              <a:t>Evaluating project health isn’t directly about safety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happens when it hits the fan?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Are the projects you’re depending on healthy, will the be able to react, can you work with them?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d34da43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7d34da43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069d4a8c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8069d4a8c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It’s hard to know what’s in our own software, it’s even harder for other people’s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Radioative disasters take forever to clean 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data we consume today is bad, but improvements are emerging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069d4a8c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069d4a8c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d7b60dd8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7d7b60dd8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57b5b4e9a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57b5b4e9a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not going to give away all the good stuff here on the first slide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d7b60dd8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7d7b60dd8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d34da431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7d34da431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d7b60dd8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7d7b60dd8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d46407f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5d46407f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https://www.darkreading.com/threat-intelligence/w4sp-stealer-aims-to-sting-python-developers-in-supply-chain-attack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https://www.darkreading.com/application-security/supply-chain-attack-pushes-out-malware-to-more-than-250-media-websites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https://www.mend.io/resources/blog/popular-cryptocurrency-exchange-dydx-has-had-its-npm-account-hacked/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https://www.mend.io/resources/blog/cybercriminals-targeted-users-of-packages-with-a-total-of-1-5-billion-weekly-downloads-on-npm/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557b5b4e9a_5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557b5b4e9a_5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You probably don’t even know about most of the stuff beyond the first level!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bb17618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8bb17618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You probably don’t even know about most of the stuff beyond the first level!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57b5b4e9a_5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57b5b4e9a_5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400"/>
              <a:buChar char="●"/>
            </a:pPr>
            <a:r>
              <a:rPr lang="en" sz="1400">
                <a:solidFill>
                  <a:srgbClr val="425563"/>
                </a:solidFill>
              </a:rPr>
              <a:t>From the attacker’s perspective, it suddenly becomes obvious why supply chain attacks are attractive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5b525f8664_0_15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15b525f8664_0_15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557b5b4e9a_5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557b5b4e9a_5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Ingredients </a:t>
            </a:r>
            <a:r>
              <a:rPr b="1" lang="en"/>
              <a:t>alone</a:t>
            </a:r>
            <a:r>
              <a:rPr lang="en"/>
              <a:t> are </a:t>
            </a:r>
            <a:r>
              <a:rPr b="1" lang="en"/>
              <a:t>not</a:t>
            </a:r>
            <a:r>
              <a:rPr lang="en"/>
              <a:t> an sbom!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NESTED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FACTUAL (no judgements)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(ideally)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557b5b4e9a_5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557b5b4e9a_5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is to articulate that SBOMs can be/are generated for different types of software artifacts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d7b60dd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7d7b60dd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isn’t a utopian talk with a silver bullet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5d40e115ef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5d40e115ef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5d40e115ef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5d40e115ef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https://twitter.com/joshbressers/status/1477366321436319745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https://github.com/joshbressers/supply-chain-maslow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“Solving the problem starts with visibility,” observed Dan Nurmi, CTO of Anchore, a container security company in Santa Barbara, Calif. “Organizations need to understand the full open source picture..."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307FE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https://www.technewsworld.com/story/study-finds-100-of-commercial-apps-contain-security-flaws-87226.html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850fd20c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850fd20c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875bc8c20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875bc8c20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557b5b4e9a_5_7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1557b5b4e9a_5_7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557b5b4e9a_5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557b5b4e9a_5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Speed (come back to this)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Accuracy and Precision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Accuracy - how close to reality your results are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Precision - how reproducible/consistent your results are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Adjustments for accuracy - hints, etc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2"/>
              </a:rPr>
              <a:t>https://upload.wikimedia.org/wikipedia/commons/thumb/4/4a/Speed_ballonicon2.svg/1024px-Speed_ballonicon2.svg.png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557b5b4e9a_5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557b5b4e9a_5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Timing comparisons - grype evaluating an image vs. evaluating an sbom of that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Massive reduction in time means that continuous checks are a realistic possib</a:t>
            </a:r>
            <a:r>
              <a:rPr lang="en"/>
              <a:t>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used: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307FE2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registry.access.redhat.com/ubi8:latest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307FE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https://gitlab.com/pvn_test_images/devops-supply-chain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307FE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https://github.com/pvnovarese/devops-supply-chain-demo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557b5b4e9a_5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557b5b4e9a_5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Continuously evaluate, rebuild when new vuln is disclosed (pay attention to available fixes which are in the vuln feeds)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5b525f866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5b525f866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8b2268887e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18b2268887e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d34da43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d34da43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going to start with the bad news and slowly get to the better news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WHEN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5d46407f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5d46407f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557b5b4e9a_5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557b5b4e9a_5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using containers these are some best practices to consider for securing your software supply chain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8b2268887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18b2268887e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557b5b4e9a_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557b5b4e9a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https://joshdata.me/iceberger.html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7d7b60dd8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7d7b60dd8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https://twitter.com/K_LDivergence/status/1337171919448182786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f74c4bb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f74c4bb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Fukishima Daiichi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thirty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f74c4bb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f74c4bb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Chernobyl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1986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until 2065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d34da431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d34da431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2023: 40% of Log4j downloads still vulnerable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it will still be causing problems a decade from 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So… WHEN will we be done?  Effectively never.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d7b60dd8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d7b60dd8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In 2023: 40% of Log4j downloads still vulnerable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it will still be causing problems a decade from now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Fukishima: 2011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Chernobyl: 1986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A Title Slide - Blue/Purple">
  <p:cSld name="CUSTOM_3_1_1_2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A - Body Content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B - Body Content + Image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" name="Google Shape;64;p12"/>
          <p:cNvSpPr/>
          <p:nvPr>
            <p:ph idx="2" type="pic"/>
          </p:nvPr>
        </p:nvSpPr>
        <p:spPr>
          <a:xfrm>
            <a:off x="4581000" y="12839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452300" y="12839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C -Two Column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523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>
            <a:off x="44909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D - Title Only">
  <p:cSld name="CUSTOM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E - Blank">
  <p:cSld name="CUSTOM_3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700" y="1594023"/>
            <a:ext cx="3654600" cy="1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830925" y="2789275"/>
            <a:ext cx="74823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 ">
  <p:cSld name="Title Slid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7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5" name="Google Shape;85;p17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57175" y="3601150"/>
            <a:ext cx="5046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154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175" y="1291050"/>
            <a:ext cx="82287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175" y="1291050"/>
            <a:ext cx="38484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2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B - Section Title (Purple)">
  <p:cSld name="TITLE_5_1_1_1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Slide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571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48320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7" name="Google Shape;117;p22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1" name="Google Shape;121;p23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6" name="Google Shape;126;p24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4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3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 Slide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39" name="Google Shape;139;p26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6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2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2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2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2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2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2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2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3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3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3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3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A - Title Slide - Blue/Green">
  <p:cSld name="CUSTOM_3_1_1_1_1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3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33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3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3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3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3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3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3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6" name="Google Shape;196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3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3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37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Slide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9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208" name="Google Shape;208;p39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9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Slide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0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214" name="Google Shape;214;p40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40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6" name="Google Shape;2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 ">
  <p:cSld name="Title Slide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1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41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2" name="Google Shape;222;p41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41"/>
          <p:cNvSpPr txBox="1"/>
          <p:nvPr/>
        </p:nvSpPr>
        <p:spPr>
          <a:xfrm>
            <a:off x="457175" y="3601150"/>
            <a:ext cx="5046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154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457175" y="1291050"/>
            <a:ext cx="82287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457175" y="1291050"/>
            <a:ext cx="3848400" cy="342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B - Section Title (Green) 1">
  <p:cSld name="TITLE_5_1_2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012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329184" y="495550"/>
            <a:ext cx="6519600" cy="4209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C - Solid Header (Blue)">
  <p:cSld name="CUSTOM_2">
    <p:bg>
      <p:bgPr>
        <a:noFill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D - Solid Header (Blue) - 2 column">
  <p:cSld name="CUSTOM_2_2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E - Solid Header (Blue) - with image">
  <p:cSld name="CUSTOM_2_2_1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>
            <p:ph idx="2" type="pic"/>
          </p:nvPr>
        </p:nvSpPr>
        <p:spPr>
          <a:xfrm>
            <a:off x="4581000" y="15125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2300" y="15125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F - Solid Header (Purple)">
  <p:cSld name="CUSTOM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6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C - Solid Header (Green)">
  <p:cSld name="CUSTOM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SemiBold"/>
              <a:buNone/>
              <a:defRPr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Relationship Id="rId4" Type="http://schemas.openxmlformats.org/officeDocument/2006/relationships/hyperlink" Target="mailto:pvn@anchore.com" TargetMode="External"/><Relationship Id="rId5" Type="http://schemas.openxmlformats.org/officeDocument/2006/relationships/hyperlink" Target="mailto:pvn@mas.t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nchore.com/slack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zdnet.com/article/log4j-flaw-why-it-will-still-be-causing-problems-a-decade-from-now/" TargetMode="External"/><Relationship Id="rId4" Type="http://schemas.openxmlformats.org/officeDocument/2006/relationships/hyperlink" Target="https://securityintelligence.com/articles/log4j-downloads-vulnerable/" TargetMode="External"/><Relationship Id="rId9" Type="http://schemas.openxmlformats.org/officeDocument/2006/relationships/hyperlink" Target="https://www.linkedin.com/posts/novarese_log4j-log4shell-activity-6876206319238463488-8bEA?utm_source=share&amp;utm_medium=member_desktop" TargetMode="External"/><Relationship Id="rId5" Type="http://schemas.openxmlformats.org/officeDocument/2006/relationships/hyperlink" Target="https://www.slideshare.net/loriayre/open-source-library-system-software-free-is-just-the-tip-of-the-iceberg" TargetMode="External"/><Relationship Id="rId6" Type="http://schemas.openxmlformats.org/officeDocument/2006/relationships/hyperlink" Target="https://anchore.com/blog/open-source-is-bigger-than-you-imagine/" TargetMode="External"/><Relationship Id="rId7" Type="http://schemas.openxmlformats.org/officeDocument/2006/relationships/hyperlink" Target="https://anchore.com/log4j/" TargetMode="External"/><Relationship Id="rId8" Type="http://schemas.openxmlformats.org/officeDocument/2006/relationships/hyperlink" Target="https://twitter.com/CubicleApril/status/1469825942684160004" TargetMode="External"/><Relationship Id="rId11" Type="http://schemas.openxmlformats.org/officeDocument/2006/relationships/hyperlink" Target="https://lists.haxx.se/pipermail/daniel/2023-September/000032.html" TargetMode="External"/><Relationship Id="rId10" Type="http://schemas.openxmlformats.org/officeDocument/2006/relationships/hyperlink" Target="https://twitter.com/bagder/status/148467292403661619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advisories" TargetMode="External"/><Relationship Id="rId4" Type="http://schemas.openxmlformats.org/officeDocument/2006/relationships/hyperlink" Target="https://docs.github.com/en/issues/planning-and-tracking-with-projects/viewing-insights-from-your-project/about-insights-for-projects" TargetMode="External"/><Relationship Id="rId9" Type="http://schemas.openxmlformats.org/officeDocument/2006/relationships/hyperlink" Target="https://arxiv.org/abs/2308.15259" TargetMode="External"/><Relationship Id="rId5" Type="http://schemas.openxmlformats.org/officeDocument/2006/relationships/hyperlink" Target="https://www.linkedin.com/pulse/cves-cwes-cvss-its-discontents-sherif-mansour" TargetMode="External"/><Relationship Id="rId6" Type="http://schemas.openxmlformats.org/officeDocument/2006/relationships/hyperlink" Target="https://opensourcesecurity.io/2023/09/10/episode-392-curl-and-the-calamity-of-cve/" TargetMode="External"/><Relationship Id="rId7" Type="http://schemas.openxmlformats.org/officeDocument/2006/relationships/hyperlink" Target="https://www.softwaremaxims.com/blog/not-a-supplier" TargetMode="External"/><Relationship Id="rId8" Type="http://schemas.openxmlformats.org/officeDocument/2006/relationships/hyperlink" Target="https://opensourcesecuritypodcast.libsyn.com/episode-365-i-am-not-your-supplier-with-thomas-depierre" TargetMode="External"/><Relationship Id="rId11" Type="http://schemas.openxmlformats.org/officeDocument/2006/relationships/hyperlink" Target="https://github.com/pvnovarese/2022-devopsdays" TargetMode="External"/><Relationship Id="rId10" Type="http://schemas.openxmlformats.org/officeDocument/2006/relationships/hyperlink" Target="https://www.youtube.com/watch?v=PlNtIL_oN0k" TargetMode="External"/><Relationship Id="rId13" Type="http://schemas.openxmlformats.org/officeDocument/2006/relationships/hyperlink" Target="https://daniel.haxx.se/blog/2023/08/26/cve-2020-19909-is-everything-that-is-wrong-with-cves/" TargetMode="External"/><Relationship Id="rId12" Type="http://schemas.openxmlformats.org/officeDocument/2006/relationships/hyperlink" Target="https://insights.sei.cmu.edu/blog/probably-dont-rely-on-epss-yet/" TargetMode="External"/><Relationship Id="rId15" Type="http://schemas.openxmlformats.org/officeDocument/2006/relationships/hyperlink" Target="https://www.first.org/epss/" TargetMode="External"/><Relationship Id="rId14" Type="http://schemas.openxmlformats.org/officeDocument/2006/relationships/hyperlink" Target="https://www.cisa.gov/known-exploited-vulnerabilities-catalog" TargetMode="External"/><Relationship Id="rId16" Type="http://schemas.openxmlformats.org/officeDocument/2006/relationships/hyperlink" Target="https://www.linkedin.com/posts/aph10_sbom-softwaresupplychainsecurity-vex-activity-7108017924384137216-VARV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loudsecurityalliance.org/blog/2021/12/14/dealing-with-log4shell-aka-cve-2021-44228-aka-the-log4j-version-2/" TargetMode="External"/><Relationship Id="rId4" Type="http://schemas.openxmlformats.org/officeDocument/2006/relationships/hyperlink" Target="https://cloudsecurityalliance.org/blog/2021/12/16/keeping-up-with-log4shell-aka-cve-2021-44228-aka-the-log4j-version-2/" TargetMode="External"/><Relationship Id="rId5" Type="http://schemas.openxmlformats.org/officeDocument/2006/relationships/hyperlink" Target="https://twitter.com/sirifu4k1/status/1468951859381485573" TargetMode="External"/><Relationship Id="rId6" Type="http://schemas.openxmlformats.org/officeDocument/2006/relationships/hyperlink" Target="https://twitter.com/CattusGlavo/status/1469010118163374089" TargetMode="External"/><Relationship Id="rId7" Type="http://schemas.openxmlformats.org/officeDocument/2006/relationships/hyperlink" Target="https://github.com/apache/logging-log4j2/pull/608" TargetMode="External"/><Relationship Id="rId8" Type="http://schemas.openxmlformats.org/officeDocument/2006/relationships/hyperlink" Target="https://twitter.com/eastdakota/status/1469800951351427073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Relationship Id="rId4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Relationship Id="rId4" Type="http://schemas.openxmlformats.org/officeDocument/2006/relationships/image" Target="../media/image4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joshbressers/sbom-examples/blob/readme-update/site/index.md" TargetMode="External"/><Relationship Id="rId4" Type="http://schemas.openxmlformats.org/officeDocument/2006/relationships/hyperlink" Target="https://kccncna2022.sched.com/event/182GT/" TargetMode="External"/><Relationship Id="rId9" Type="http://schemas.openxmlformats.org/officeDocument/2006/relationships/hyperlink" Target="https://www.lawfareblog.com/solarwinds-and-holiday-bear-campaign-case-study-classroom" TargetMode="External"/><Relationship Id="rId5" Type="http://schemas.openxmlformats.org/officeDocument/2006/relationships/hyperlink" Target="https://www.youtube.com/watch?v=earq775L4fc" TargetMode="External"/><Relationship Id="rId6" Type="http://schemas.openxmlformats.org/officeDocument/2006/relationships/hyperlink" Target="https://security.googleblog.com/2022/10/announcing-guac-great-pairing-with-slsa.html" TargetMode="External"/><Relationship Id="rId7" Type="http://schemas.openxmlformats.org/officeDocument/2006/relationships/hyperlink" Target="https://www.cs.cmu.edu/~rdriley/487/papers/Thompson_1984_ReflectionsonTrustingTrust.pdf" TargetMode="External"/><Relationship Id="rId8" Type="http://schemas.openxmlformats.org/officeDocument/2006/relationships/hyperlink" Target="https://www.youtube.com/watch?v=nMLveJ_TxAs" TargetMode="External"/><Relationship Id="rId11" Type="http://schemas.openxmlformats.org/officeDocument/2006/relationships/hyperlink" Target="https://thenewstack.io/creating-a-trusted-container-supply-chain/" TargetMode="External"/><Relationship Id="rId10" Type="http://schemas.openxmlformats.org/officeDocument/2006/relationships/hyperlink" Target="https://www.buzzsprout.com/1758599/8761108-profound-dr-deming-episode-10-josh-corman-captain-america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29172" y="936925"/>
            <a:ext cx="84558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Lessons of Log4shell</a:t>
            </a:r>
            <a:endParaRPr/>
          </a:p>
        </p:txBody>
      </p:sp>
      <p:sp>
        <p:nvSpPr>
          <p:cNvPr id="231" name="Google Shape;231;p42"/>
          <p:cNvSpPr txBox="1"/>
          <p:nvPr>
            <p:ph idx="1" type="subTitle"/>
          </p:nvPr>
        </p:nvSpPr>
        <p:spPr>
          <a:xfrm>
            <a:off x="329184" y="2797175"/>
            <a:ext cx="5481300" cy="8313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the Next Zero-Day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ctrTitle"/>
          </p:nvPr>
        </p:nvSpPr>
        <p:spPr>
          <a:xfrm>
            <a:off x="329175" y="512175"/>
            <a:ext cx="77055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2: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</a:t>
            </a:r>
            <a:endParaRPr sz="5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>
            <p:ph idx="4294967295"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Risk in</a:t>
            </a:r>
            <a:r>
              <a:rPr lang="en"/>
              <a:t> the Software Supply Chain</a:t>
            </a:r>
            <a:endParaRPr/>
          </a:p>
        </p:txBody>
      </p:sp>
      <p:sp>
        <p:nvSpPr>
          <p:cNvPr id="304" name="Google Shape;304;p52"/>
          <p:cNvSpPr txBox="1"/>
          <p:nvPr>
            <p:ph idx="4294967295" type="title"/>
          </p:nvPr>
        </p:nvSpPr>
        <p:spPr>
          <a:xfrm>
            <a:off x="380975" y="2054250"/>
            <a:ext cx="25899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 in the Software Supply Chain</a:t>
            </a:r>
            <a:endParaRPr b="1" sz="2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52"/>
          <p:cNvSpPr txBox="1"/>
          <p:nvPr>
            <p:ph idx="4294967295" type="title"/>
          </p:nvPr>
        </p:nvSpPr>
        <p:spPr>
          <a:xfrm>
            <a:off x="6860275" y="2610175"/>
            <a:ext cx="1977900" cy="1006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52"/>
          <p:cNvSpPr txBox="1"/>
          <p:nvPr>
            <p:ph idx="4294967295" type="title"/>
          </p:nvPr>
        </p:nvSpPr>
        <p:spPr>
          <a:xfrm>
            <a:off x="4182425" y="818675"/>
            <a:ext cx="1122900" cy="3582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52"/>
          <p:cNvSpPr txBox="1"/>
          <p:nvPr>
            <p:ph idx="4294967295" type="title"/>
          </p:nvPr>
        </p:nvSpPr>
        <p:spPr>
          <a:xfrm>
            <a:off x="3555425" y="1447000"/>
            <a:ext cx="23769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suppliers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60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 contain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high risk vulnerabilities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52"/>
          <p:cNvSpPr txBox="1"/>
          <p:nvPr>
            <p:ph idx="4294967295" type="title"/>
          </p:nvPr>
        </p:nvSpPr>
        <p:spPr>
          <a:xfrm>
            <a:off x="3763175" y="3191000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makes up 75%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of applications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52"/>
          <p:cNvSpPr/>
          <p:nvPr/>
        </p:nvSpPr>
        <p:spPr>
          <a:xfrm>
            <a:off x="6474825" y="1444975"/>
            <a:ext cx="323400" cy="3337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2"/>
          <p:cNvSpPr/>
          <p:nvPr/>
        </p:nvSpPr>
        <p:spPr>
          <a:xfrm rot="-5400000">
            <a:off x="4307075" y="1866800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2"/>
          <p:cNvSpPr txBox="1"/>
          <p:nvPr>
            <p:ph idx="4294967295" type="title"/>
          </p:nvPr>
        </p:nvSpPr>
        <p:spPr>
          <a:xfrm>
            <a:off x="5290650" y="2279425"/>
            <a:ext cx="1122900" cy="20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Log4j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7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" y="-57696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4"/>
          <p:cNvSpPr txBox="1"/>
          <p:nvPr>
            <p:ph idx="4294967295" type="title"/>
          </p:nvPr>
        </p:nvSpPr>
        <p:spPr>
          <a:xfrm>
            <a:off x="6798225" y="2398750"/>
            <a:ext cx="1977900" cy="655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54"/>
          <p:cNvSpPr txBox="1"/>
          <p:nvPr>
            <p:ph idx="4294967295" type="title"/>
          </p:nvPr>
        </p:nvSpPr>
        <p:spPr>
          <a:xfrm>
            <a:off x="3981575" y="671200"/>
            <a:ext cx="1524600" cy="4830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Direct Dependencies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54"/>
          <p:cNvSpPr txBox="1"/>
          <p:nvPr>
            <p:ph idx="4294967295" type="title"/>
          </p:nvPr>
        </p:nvSpPr>
        <p:spPr>
          <a:xfrm>
            <a:off x="3804875" y="2448325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Transitive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5" name="Google Shape;325;p54"/>
          <p:cNvSpPr/>
          <p:nvPr/>
        </p:nvSpPr>
        <p:spPr>
          <a:xfrm>
            <a:off x="6474825" y="671200"/>
            <a:ext cx="323400" cy="411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4"/>
          <p:cNvSpPr/>
          <p:nvPr/>
        </p:nvSpPr>
        <p:spPr>
          <a:xfrm rot="-5400000">
            <a:off x="4348775" y="1124125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/>
          <p:nvPr/>
        </p:nvSpPr>
        <p:spPr>
          <a:xfrm>
            <a:off x="2859850" y="29250"/>
            <a:ext cx="62457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3" y="82500"/>
            <a:ext cx="6053276" cy="4978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5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/>
          <p:nvPr/>
        </p:nvSpPr>
        <p:spPr>
          <a:xfrm>
            <a:off x="2414188" y="29250"/>
            <a:ext cx="66882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6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NEW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0" name="Google Shape;3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00" y="133788"/>
            <a:ext cx="6527774" cy="48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/>
          <p:nvPr/>
        </p:nvSpPr>
        <p:spPr>
          <a:xfrm>
            <a:off x="1829550" y="182100"/>
            <a:ext cx="5484900" cy="477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26" y="238963"/>
            <a:ext cx="5346350" cy="4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/>
          <p:nvPr/>
        </p:nvSpPr>
        <p:spPr>
          <a:xfrm>
            <a:off x="1063625" y="214325"/>
            <a:ext cx="7008900" cy="46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63" y="305538"/>
            <a:ext cx="6850076" cy="45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Who</a:t>
            </a:r>
            <a:endParaRPr sz="5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50" y="0"/>
            <a:ext cx="7509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13" y="1785250"/>
            <a:ext cx="2718250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452350" y="2306914"/>
            <a:ext cx="7608900" cy="1674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Paul 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Principal</a:t>
            </a:r>
            <a:r>
              <a:rPr lang="en" sz="2400">
                <a:solidFill>
                  <a:srgbClr val="000000"/>
                </a:solidFill>
              </a:rPr>
              <a:t> Solutions Architect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Anchore, Inc.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pvn@anchore.com</a:t>
            </a:r>
            <a:r>
              <a:rPr lang="en" sz="2400">
                <a:solidFill>
                  <a:srgbClr val="000000"/>
                </a:solidFill>
              </a:rPr>
              <a:t> 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Fediverse: </a:t>
            </a:r>
            <a:r>
              <a:rPr lang="en" sz="2400">
                <a:solidFill>
                  <a:srgbClr val="000000"/>
                </a:solidFill>
              </a:rPr>
              <a:t>@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pvn@mas.to</a:t>
            </a:r>
            <a:endParaRPr sz="2400">
              <a:solidFill>
                <a:srgbClr val="000000"/>
              </a:solidFill>
            </a:endParaRPr>
          </a:p>
        </p:txBody>
      </p:sp>
      <p:cxnSp>
        <p:nvCxnSpPr>
          <p:cNvPr id="239" name="Google Shape;239;p43"/>
          <p:cNvCxnSpPr/>
          <p:nvPr/>
        </p:nvCxnSpPr>
        <p:spPr>
          <a:xfrm flipH="1">
            <a:off x="5233500" y="4370175"/>
            <a:ext cx="1276800" cy="701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/>
          <p:nvPr/>
        </p:nvSpPr>
        <p:spPr>
          <a:xfrm>
            <a:off x="4927300" y="2460525"/>
            <a:ext cx="3973500" cy="220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1"/>
          <p:cNvSpPr/>
          <p:nvPr/>
        </p:nvSpPr>
        <p:spPr>
          <a:xfrm>
            <a:off x="63625" y="1803513"/>
            <a:ext cx="4215000" cy="285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1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thinking about open source like  a vendor</a:t>
            </a:r>
            <a:endParaRPr/>
          </a:p>
        </p:txBody>
      </p:sp>
      <p:sp>
        <p:nvSpPr>
          <p:cNvPr id="370" name="Google Shape;370;p61"/>
          <p:cNvSpPr txBox="1"/>
          <p:nvPr/>
        </p:nvSpPr>
        <p:spPr>
          <a:xfrm>
            <a:off x="97825" y="1215175"/>
            <a:ext cx="41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</a:t>
            </a:r>
            <a:endParaRPr sz="3000"/>
          </a:p>
        </p:txBody>
      </p:sp>
      <p:sp>
        <p:nvSpPr>
          <p:cNvPr id="371" name="Google Shape;371;p61"/>
          <p:cNvSpPr txBox="1"/>
          <p:nvPr/>
        </p:nvSpPr>
        <p:spPr>
          <a:xfrm>
            <a:off x="5123650" y="1691100"/>
            <a:ext cx="35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 t</a:t>
            </a:r>
            <a:r>
              <a:rPr lang="en" sz="3000"/>
              <a:t>his</a:t>
            </a:r>
            <a:endParaRPr sz="3000"/>
          </a:p>
        </p:txBody>
      </p:sp>
      <p:pic>
        <p:nvPicPr>
          <p:cNvPr id="372" name="Google Shape;3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5" y="1879975"/>
            <a:ext cx="4061005" cy="270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250" y="2556025"/>
            <a:ext cx="3831600" cy="20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/>
          <p:nvPr/>
        </p:nvSpPr>
        <p:spPr>
          <a:xfrm>
            <a:off x="2994125" y="125400"/>
            <a:ext cx="6149700" cy="48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125" y="195575"/>
            <a:ext cx="5991699" cy="47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2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Maintainers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1" name="Google Shape;381;p62"/>
          <p:cNvSpPr/>
          <p:nvPr/>
        </p:nvSpPr>
        <p:spPr>
          <a:xfrm rot="1196453">
            <a:off x="3693442" y="397555"/>
            <a:ext cx="1147924" cy="5001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2"/>
          <p:cNvSpPr txBox="1"/>
          <p:nvPr/>
        </p:nvSpPr>
        <p:spPr>
          <a:xfrm>
            <a:off x="4892300" y="502800"/>
            <a:ext cx="384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THIS IS NOT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THE AXIS!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How</a:t>
            </a:r>
            <a:endParaRPr sz="5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4"/>
          <p:cNvSpPr/>
          <p:nvPr/>
        </p:nvSpPr>
        <p:spPr>
          <a:xfrm>
            <a:off x="1266300" y="45450"/>
            <a:ext cx="6611400" cy="50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98" y="110416"/>
            <a:ext cx="6445627" cy="492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/>
          <p:nvPr/>
        </p:nvSpPr>
        <p:spPr>
          <a:xfrm>
            <a:off x="1093800" y="117600"/>
            <a:ext cx="6956400" cy="490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413" y="282388"/>
            <a:ext cx="6765175" cy="457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/>
          <p:nvPr/>
        </p:nvSpPr>
        <p:spPr>
          <a:xfrm>
            <a:off x="-32050" y="0"/>
            <a:ext cx="9176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7" y="131559"/>
            <a:ext cx="8900326" cy="488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7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Recap, Notes, &amp;c.</a:t>
            </a:r>
            <a:endParaRPr sz="5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416" name="Google Shape;416;p68"/>
          <p:cNvSpPr txBox="1"/>
          <p:nvPr/>
        </p:nvSpPr>
        <p:spPr>
          <a:xfrm>
            <a:off x="1311375" y="1464225"/>
            <a:ext cx="69594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Log4Shell is radioactive and immortal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How software gets made has changed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what’s in our software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who is supplying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have to change how we evaluate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GitHub is uniquely positioned 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Think about risk in the general case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"/>
          <p:cNvSpPr txBox="1"/>
          <p:nvPr/>
        </p:nvSpPr>
        <p:spPr>
          <a:xfrm>
            <a:off x="8017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https://github.com/anchore/syft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" name="Google Shape;422;p69"/>
          <p:cNvSpPr txBox="1"/>
          <p:nvPr/>
        </p:nvSpPr>
        <p:spPr>
          <a:xfrm>
            <a:off x="47641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https://github.com/anchore/grype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" name="Google Shape;423;p69"/>
          <p:cNvSpPr txBox="1"/>
          <p:nvPr/>
        </p:nvSpPr>
        <p:spPr>
          <a:xfrm>
            <a:off x="14247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Syft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" name="Google Shape;424;p69"/>
          <p:cNvSpPr txBox="1"/>
          <p:nvPr/>
        </p:nvSpPr>
        <p:spPr>
          <a:xfrm>
            <a:off x="53871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Grype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" name="Google Shape;425;p69"/>
          <p:cNvSpPr txBox="1"/>
          <p:nvPr/>
        </p:nvSpPr>
        <p:spPr>
          <a:xfrm>
            <a:off x="1096050" y="2473625"/>
            <a:ext cx="69519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Let us know if you like it by giving us a star on GitHub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Get an invite to our open source community Slack at  </a:t>
            </a: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https://anchore.com/slack/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These slides and lab examples archived here: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https://github.com/pvnovarese/2023-09-lessons-of-log4shell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69"/>
          <p:cNvSpPr txBox="1"/>
          <p:nvPr/>
        </p:nvSpPr>
        <p:spPr>
          <a:xfrm>
            <a:off x="3275700" y="626075"/>
            <a:ext cx="22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Q&amp;A</a:t>
            </a:r>
            <a:endParaRPr sz="3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Footnotes </a:t>
            </a:r>
            <a:endParaRPr/>
          </a:p>
        </p:txBody>
      </p:sp>
      <p:sp>
        <p:nvSpPr>
          <p:cNvPr id="432" name="Google Shape;432;p70"/>
          <p:cNvSpPr txBox="1"/>
          <p:nvPr>
            <p:ph idx="1" type="body"/>
          </p:nvPr>
        </p:nvSpPr>
        <p:spPr>
          <a:xfrm>
            <a:off x="452300" y="1283975"/>
            <a:ext cx="80808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6 (Log4Shell will still be causing problems a decade from now):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https://www.zdnet.com/article/log4j-flaw-why-it-will-still-be-causing-problems-a-decade-from-now/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6 (40% of Log4j downloads still vulnerable):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https://securityintelligence.com/articles/log4j-downloads-vulnerable/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10 (possible origin of the iceberg):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https://www.slideshare.net/loriayre/open-source-library-system-software-free-is-just-the-tip-of-the-iceberg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Slides 12,13, 22 (Open Source is Bigger Than You Can Imagine):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https://anchore.com/blog/open-source-is-bigger-than-you-imagine/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14 (log4j survey etc):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https://anchore.com/log4j/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18: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https://twitter.com/CubicleApril/status/1469825942684160004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https://www.linkedin.com/posts/novarese_log4j-log4shell-activity-6876206319238463488-8bEA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/>
              <a:t>Slide 26:</a:t>
            </a:r>
            <a:br>
              <a:rPr lang="en" sz="700"/>
            </a:br>
            <a:r>
              <a:rPr lang="en" sz="700" u="sng">
                <a:solidFill>
                  <a:schemeClr val="hlink"/>
                </a:solidFill>
                <a:hlinkClick r:id="rId10"/>
              </a:rPr>
              <a:t>https://twitter.com/bagder/status/1484672924036616195</a:t>
            </a:r>
            <a:r>
              <a:rPr lang="en" sz="700"/>
              <a:t> </a:t>
            </a:r>
            <a:br>
              <a:rPr lang="en" sz="700"/>
            </a:br>
            <a:r>
              <a:rPr lang="en" sz="700" u="sng">
                <a:solidFill>
                  <a:schemeClr val="hlink"/>
                </a:solidFill>
                <a:hlinkClick r:id="rId11"/>
              </a:rPr>
              <a:t>https://lists.haxx.se/pipermail/daniel/2023-September/000032.html</a:t>
            </a:r>
            <a:r>
              <a:rPr lang="en" sz="700"/>
              <a:t> 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5" name="Google Shape;245;p44"/>
          <p:cNvSpPr/>
          <p:nvPr/>
        </p:nvSpPr>
        <p:spPr>
          <a:xfrm>
            <a:off x="457176" y="1431061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6" name="Google Shape;246;p44"/>
          <p:cNvSpPr/>
          <p:nvPr/>
        </p:nvSpPr>
        <p:spPr>
          <a:xfrm>
            <a:off x="457176" y="22938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7" name="Google Shape;247;p44"/>
          <p:cNvSpPr/>
          <p:nvPr/>
        </p:nvSpPr>
        <p:spPr>
          <a:xfrm>
            <a:off x="457176" y="3157263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8" name="Google Shape;248;p44"/>
          <p:cNvSpPr txBox="1"/>
          <p:nvPr/>
        </p:nvSpPr>
        <p:spPr>
          <a:xfrm>
            <a:off x="1311375" y="1464225"/>
            <a:ext cx="695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The Silver Bullet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44"/>
          <p:cNvSpPr txBox="1"/>
          <p:nvPr/>
        </p:nvSpPr>
        <p:spPr>
          <a:xfrm>
            <a:off x="1311375" y="2327045"/>
            <a:ext cx="620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Lesson 1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44"/>
          <p:cNvSpPr txBox="1"/>
          <p:nvPr/>
        </p:nvSpPr>
        <p:spPr>
          <a:xfrm>
            <a:off x="1311375" y="3190461"/>
            <a:ext cx="6067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Lesson 2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44"/>
          <p:cNvSpPr/>
          <p:nvPr/>
        </p:nvSpPr>
        <p:spPr>
          <a:xfrm>
            <a:off x="457176" y="4004798"/>
            <a:ext cx="698104" cy="6983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2" name="Google Shape;252;p44"/>
          <p:cNvSpPr txBox="1"/>
          <p:nvPr/>
        </p:nvSpPr>
        <p:spPr>
          <a:xfrm>
            <a:off x="1311375" y="4037963"/>
            <a:ext cx="6594804" cy="632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Lesson 3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1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438" name="Google Shape;438;p71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Advisory Database: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https://github.com/advisories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Insights: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https://docs.github.com/en/issues/planning-and-tracking-with-projects/viewing-insights-from-your-project/about-insights-for-projects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CVEs CWEs CVSS and It's Discontents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https://www.linkedin.com/pulse/cves-cwes-cvss-its-discontents-sherif-mansour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 Source Security Podcast Episode 392 – Curl and the calamity of CVE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https://opensourcesecurity.io/2023/09/10/episode-392-curl-and-the-calamity-of-cve/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 am not a Supplier: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https://www.softwaremaxims.com/blog/not-a-supplier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https://opensourcesecuritypodcast.libsyn.com/episode-365-i-am-not-your-supplier-with-thomas-depierre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Shedding Light on CVSS Scoring Inconsistencies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https://arxiv.org/abs/2308.15259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9" name="Google Shape;439;p71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previous DevOpsDays 2022 talk (Learn From Log4Shell):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https://www.youtube.com/watch?v=PlNtIL_oN0k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https://github.com/pvnovarese/2022-devopsdays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Probably Don’t Rely on EPSS Yet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https://insights.sei.cmu.edu/blog/probably-dont-rely-on-epss-yet/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CVE-2020-19909 is everything that is wrong with CVEs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https://daniel.haxx.se/blog/2023/08/26/cve-2020-19909-is-everything-that-is-wrong-with-cves/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CISA Known Exploited Vulnerability Catalog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https://www.cisa.gov/known-exploited-vulnerabilities-catalog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Exploit Prediction Scoring System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https://www.first.org/epss/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 SBOMS Need VEX?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6"/>
              </a:rPr>
              <a:t>https://www.linkedin.com/posts/aph10_sbom-softwaresupplychainsecurity-vex-activity-7108017924384137216-VARV/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2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Log4Shell </a:t>
            </a: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445" name="Google Shape;445;p72"/>
          <p:cNvSpPr txBox="1"/>
          <p:nvPr/>
        </p:nvSpPr>
        <p:spPr>
          <a:xfrm>
            <a:off x="329175" y="1334825"/>
            <a:ext cx="80043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Dealing with log4shell (detection, mitigation, workarounds):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https://cloudsecurityalliance.org/blog/2021/12/14/dealing-with-log4shell-aka-cve-2021-44228-aka-the-log4j-version-2/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Keeping up with log4shell (post mortem)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https://cloudsecurityalliance.org/blog/2021/12/16/keeping-up-with-log4shell-aka-cve-2021-44228-aka-the-log4j-version-2/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Mysterious tweet hinting at the exploit: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5"/>
              </a:rPr>
              <a:t>https://twitter.com/sirifu4k1/status/1468951859381485573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Another mysterious tweet: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https://twitter.com/CattusGlavo/status/1469010118163374089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“THE” pull request: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https://github.com/apache/logging-log4j2/pull/608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Cloudflare digs for evidence of pre-disclosure exploits in the wild: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8"/>
              </a:rPr>
              <a:t>https://twitter.com/eastdakota/status/1469800951351427073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 are Supply 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Chain Attacks?</a:t>
            </a:r>
            <a:endParaRPr sz="5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4"/>
          <p:cNvSpPr txBox="1"/>
          <p:nvPr>
            <p:ph idx="4294967295"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Risk in</a:t>
            </a:r>
            <a:r>
              <a:rPr lang="en"/>
              <a:t> the Software Supply Chain</a:t>
            </a:r>
            <a:endParaRPr/>
          </a:p>
        </p:txBody>
      </p:sp>
      <p:pic>
        <p:nvPicPr>
          <p:cNvPr id="456" name="Google Shape;45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4"/>
          <p:cNvSpPr txBox="1"/>
          <p:nvPr>
            <p:ph idx="4294967295" type="title"/>
          </p:nvPr>
        </p:nvSpPr>
        <p:spPr>
          <a:xfrm>
            <a:off x="4182425" y="818675"/>
            <a:ext cx="1122900" cy="3582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74"/>
          <p:cNvSpPr/>
          <p:nvPr/>
        </p:nvSpPr>
        <p:spPr>
          <a:xfrm>
            <a:off x="37788" y="1092263"/>
            <a:ext cx="6376200" cy="240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00" y="1169750"/>
            <a:ext cx="6194576" cy="2247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4"/>
          <p:cNvSpPr/>
          <p:nvPr/>
        </p:nvSpPr>
        <p:spPr>
          <a:xfrm>
            <a:off x="2765125" y="2388050"/>
            <a:ext cx="6376200" cy="275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2800" y="2484350"/>
            <a:ext cx="6240850" cy="25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4"/>
          <p:cNvSpPr/>
          <p:nvPr/>
        </p:nvSpPr>
        <p:spPr>
          <a:xfrm>
            <a:off x="2355275" y="138525"/>
            <a:ext cx="6593400" cy="2833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0375" y="203738"/>
            <a:ext cx="647700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4"/>
          <p:cNvSpPr/>
          <p:nvPr/>
        </p:nvSpPr>
        <p:spPr>
          <a:xfrm>
            <a:off x="285850" y="2388050"/>
            <a:ext cx="6477000" cy="2647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13" y="2510063"/>
            <a:ext cx="62960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Supply Chain: The Iceberg</a:t>
            </a:r>
            <a:endParaRPr/>
          </a:p>
        </p:txBody>
      </p:sp>
      <p:sp>
        <p:nvSpPr>
          <p:cNvPr id="471" name="Google Shape;471;p75"/>
          <p:cNvSpPr/>
          <p:nvPr/>
        </p:nvSpPr>
        <p:spPr>
          <a:xfrm>
            <a:off x="7203325" y="2809465"/>
            <a:ext cx="1603200" cy="73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75"/>
          <p:cNvSpPr/>
          <p:nvPr/>
        </p:nvSpPr>
        <p:spPr>
          <a:xfrm>
            <a:off x="5483400" y="2333565"/>
            <a:ext cx="1366200" cy="495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Base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75"/>
          <p:cNvSpPr/>
          <p:nvPr/>
        </p:nvSpPr>
        <p:spPr>
          <a:xfrm>
            <a:off x="5483400" y="352386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4" name="Google Shape;474;p75"/>
          <p:cNvCxnSpPr>
            <a:stCxn id="471" idx="1"/>
            <a:endCxn id="472" idx="3"/>
          </p:cNvCxnSpPr>
          <p:nvPr/>
        </p:nvCxnSpPr>
        <p:spPr>
          <a:xfrm rot="10800000">
            <a:off x="6849625" y="25814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75"/>
          <p:cNvCxnSpPr>
            <a:stCxn id="471" idx="1"/>
            <a:endCxn id="476" idx="3"/>
          </p:cNvCxnSpPr>
          <p:nvPr/>
        </p:nvCxnSpPr>
        <p:spPr>
          <a:xfrm rot="10800000">
            <a:off x="6849625" y="3176665"/>
            <a:ext cx="353700" cy="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75"/>
          <p:cNvCxnSpPr>
            <a:stCxn id="471" idx="1"/>
            <a:endCxn id="473" idx="3"/>
          </p:cNvCxnSpPr>
          <p:nvPr/>
        </p:nvCxnSpPr>
        <p:spPr>
          <a:xfrm flipH="1">
            <a:off x="6849625" y="31766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75"/>
          <p:cNvSpPr/>
          <p:nvPr/>
        </p:nvSpPr>
        <p:spPr>
          <a:xfrm>
            <a:off x="5483400" y="292871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Supply Chain: The </a:t>
            </a:r>
            <a:r>
              <a:rPr lang="en" strike="sngStrike"/>
              <a:t>Iceberg</a:t>
            </a:r>
            <a:r>
              <a:rPr lang="en"/>
              <a:t> Funnel</a:t>
            </a:r>
            <a:endParaRPr/>
          </a:p>
        </p:txBody>
      </p:sp>
      <p:sp>
        <p:nvSpPr>
          <p:cNvPr id="484" name="Google Shape;484;p76"/>
          <p:cNvSpPr/>
          <p:nvPr/>
        </p:nvSpPr>
        <p:spPr>
          <a:xfrm>
            <a:off x="7203325" y="2809465"/>
            <a:ext cx="1603200" cy="73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5" name="Google Shape;485;p76"/>
          <p:cNvSpPr/>
          <p:nvPr/>
        </p:nvSpPr>
        <p:spPr>
          <a:xfrm>
            <a:off x="5483400" y="2333565"/>
            <a:ext cx="1366200" cy="495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Base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76"/>
          <p:cNvSpPr/>
          <p:nvPr/>
        </p:nvSpPr>
        <p:spPr>
          <a:xfrm>
            <a:off x="5483400" y="352386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p76"/>
          <p:cNvSpPr/>
          <p:nvPr/>
        </p:nvSpPr>
        <p:spPr>
          <a:xfrm>
            <a:off x="3763475" y="1808200"/>
            <a:ext cx="1366200" cy="4728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76"/>
          <p:cNvSpPr/>
          <p:nvPr/>
        </p:nvSpPr>
        <p:spPr>
          <a:xfrm>
            <a:off x="3763475" y="2374233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76"/>
          <p:cNvSpPr/>
          <p:nvPr/>
        </p:nvSpPr>
        <p:spPr>
          <a:xfrm>
            <a:off x="3763475" y="2940265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76"/>
          <p:cNvSpPr/>
          <p:nvPr/>
        </p:nvSpPr>
        <p:spPr>
          <a:xfrm>
            <a:off x="3763475" y="3506298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76"/>
          <p:cNvSpPr/>
          <p:nvPr/>
        </p:nvSpPr>
        <p:spPr>
          <a:xfrm>
            <a:off x="3763475" y="4072331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2" name="Google Shape;492;p76"/>
          <p:cNvSpPr/>
          <p:nvPr/>
        </p:nvSpPr>
        <p:spPr>
          <a:xfrm>
            <a:off x="2043550" y="1407848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p76"/>
          <p:cNvSpPr/>
          <p:nvPr/>
        </p:nvSpPr>
        <p:spPr>
          <a:xfrm>
            <a:off x="2043550" y="1924954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76"/>
          <p:cNvSpPr/>
          <p:nvPr/>
        </p:nvSpPr>
        <p:spPr>
          <a:xfrm>
            <a:off x="2043550" y="2442059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5" name="Google Shape;495;p76"/>
          <p:cNvSpPr/>
          <p:nvPr/>
        </p:nvSpPr>
        <p:spPr>
          <a:xfrm>
            <a:off x="2043550" y="2959165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6" name="Google Shape;496;p76"/>
          <p:cNvSpPr/>
          <p:nvPr/>
        </p:nvSpPr>
        <p:spPr>
          <a:xfrm>
            <a:off x="2043550" y="3476271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7" name="Google Shape;497;p76"/>
          <p:cNvSpPr/>
          <p:nvPr/>
        </p:nvSpPr>
        <p:spPr>
          <a:xfrm>
            <a:off x="2043550" y="3993377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76"/>
          <p:cNvSpPr/>
          <p:nvPr/>
        </p:nvSpPr>
        <p:spPr>
          <a:xfrm>
            <a:off x="2043550" y="4510483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9" name="Google Shape;499;p76"/>
          <p:cNvSpPr/>
          <p:nvPr/>
        </p:nvSpPr>
        <p:spPr>
          <a:xfrm>
            <a:off x="323625" y="1358571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76"/>
          <p:cNvSpPr/>
          <p:nvPr/>
        </p:nvSpPr>
        <p:spPr>
          <a:xfrm>
            <a:off x="323625" y="1769687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1" name="Google Shape;501;p76"/>
          <p:cNvSpPr/>
          <p:nvPr/>
        </p:nvSpPr>
        <p:spPr>
          <a:xfrm>
            <a:off x="323625" y="2180803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76"/>
          <p:cNvSpPr/>
          <p:nvPr/>
        </p:nvSpPr>
        <p:spPr>
          <a:xfrm>
            <a:off x="323625" y="3003035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log4j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76"/>
          <p:cNvSpPr/>
          <p:nvPr/>
        </p:nvSpPr>
        <p:spPr>
          <a:xfrm>
            <a:off x="323625" y="3414151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76"/>
          <p:cNvSpPr/>
          <p:nvPr/>
        </p:nvSpPr>
        <p:spPr>
          <a:xfrm>
            <a:off x="323625" y="3825267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05" name="Google Shape;505;p76"/>
          <p:cNvGrpSpPr/>
          <p:nvPr/>
        </p:nvGrpSpPr>
        <p:grpSpPr>
          <a:xfrm>
            <a:off x="323625" y="4236296"/>
            <a:ext cx="1366200" cy="758352"/>
            <a:chOff x="1782275" y="3503198"/>
            <a:chExt cx="1366200" cy="952106"/>
          </a:xfrm>
        </p:grpSpPr>
        <p:sp>
          <p:nvSpPr>
            <p:cNvPr id="506" name="Google Shape;506;p76"/>
            <p:cNvSpPr/>
            <p:nvPr/>
          </p:nvSpPr>
          <p:spPr>
            <a:xfrm>
              <a:off x="1782275" y="3503198"/>
              <a:ext cx="1366200" cy="4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7" name="Google Shape;507;p76"/>
            <p:cNvSpPr/>
            <p:nvPr/>
          </p:nvSpPr>
          <p:spPr>
            <a:xfrm>
              <a:off x="1782275" y="4020304"/>
              <a:ext cx="1366200" cy="4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508" name="Google Shape;508;p76"/>
          <p:cNvCxnSpPr>
            <a:stCxn id="484" idx="1"/>
            <a:endCxn id="485" idx="3"/>
          </p:cNvCxnSpPr>
          <p:nvPr/>
        </p:nvCxnSpPr>
        <p:spPr>
          <a:xfrm rot="10800000">
            <a:off x="6849625" y="25814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6"/>
          <p:cNvCxnSpPr>
            <a:stCxn id="484" idx="1"/>
            <a:endCxn id="510" idx="3"/>
          </p:cNvCxnSpPr>
          <p:nvPr/>
        </p:nvCxnSpPr>
        <p:spPr>
          <a:xfrm rot="10800000">
            <a:off x="6849625" y="3176665"/>
            <a:ext cx="353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76"/>
          <p:cNvCxnSpPr>
            <a:stCxn id="484" idx="1"/>
            <a:endCxn id="486" idx="3"/>
          </p:cNvCxnSpPr>
          <p:nvPr/>
        </p:nvCxnSpPr>
        <p:spPr>
          <a:xfrm flipH="1">
            <a:off x="6849625" y="31766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76"/>
          <p:cNvCxnSpPr>
            <a:stCxn id="485" idx="1"/>
            <a:endCxn id="487" idx="3"/>
          </p:cNvCxnSpPr>
          <p:nvPr/>
        </p:nvCxnSpPr>
        <p:spPr>
          <a:xfrm rot="10800000">
            <a:off x="5129700" y="2044515"/>
            <a:ext cx="353700" cy="537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76"/>
          <p:cNvCxnSpPr>
            <a:stCxn id="485" idx="1"/>
            <a:endCxn id="488" idx="3"/>
          </p:cNvCxnSpPr>
          <p:nvPr/>
        </p:nvCxnSpPr>
        <p:spPr>
          <a:xfrm flipH="1">
            <a:off x="5129700" y="2581515"/>
            <a:ext cx="353700" cy="29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76"/>
          <p:cNvCxnSpPr>
            <a:stCxn id="485" idx="1"/>
            <a:endCxn id="489" idx="3"/>
          </p:cNvCxnSpPr>
          <p:nvPr/>
        </p:nvCxnSpPr>
        <p:spPr>
          <a:xfrm flipH="1">
            <a:off x="5129700" y="258151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76"/>
          <p:cNvCxnSpPr>
            <a:stCxn id="510" idx="1"/>
            <a:endCxn id="489" idx="3"/>
          </p:cNvCxnSpPr>
          <p:nvPr/>
        </p:nvCxnSpPr>
        <p:spPr>
          <a:xfrm rot="10800000">
            <a:off x="5129675" y="3176665"/>
            <a:ext cx="353700" cy="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76"/>
          <p:cNvCxnSpPr>
            <a:stCxn id="486" idx="1"/>
            <a:endCxn id="491" idx="3"/>
          </p:cNvCxnSpPr>
          <p:nvPr/>
        </p:nvCxnSpPr>
        <p:spPr>
          <a:xfrm flipH="1">
            <a:off x="5129700" y="3771815"/>
            <a:ext cx="353700" cy="537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76"/>
          <p:cNvCxnSpPr>
            <a:stCxn id="486" idx="1"/>
            <a:endCxn id="490" idx="3"/>
          </p:cNvCxnSpPr>
          <p:nvPr/>
        </p:nvCxnSpPr>
        <p:spPr>
          <a:xfrm rot="10800000">
            <a:off x="5129700" y="3742715"/>
            <a:ext cx="353700" cy="29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76"/>
          <p:cNvCxnSpPr>
            <a:stCxn id="510" idx="1"/>
            <a:endCxn id="490" idx="3"/>
          </p:cNvCxnSpPr>
          <p:nvPr/>
        </p:nvCxnSpPr>
        <p:spPr>
          <a:xfrm flipH="1">
            <a:off x="5129675" y="3176598"/>
            <a:ext cx="353700" cy="566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76"/>
          <p:cNvCxnSpPr>
            <a:stCxn id="510" idx="1"/>
            <a:endCxn id="491" idx="3"/>
          </p:cNvCxnSpPr>
          <p:nvPr/>
        </p:nvCxnSpPr>
        <p:spPr>
          <a:xfrm flipH="1">
            <a:off x="5129675" y="3176531"/>
            <a:ext cx="353700" cy="113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76"/>
          <p:cNvCxnSpPr>
            <a:stCxn id="491" idx="1"/>
            <a:endCxn id="498" idx="3"/>
          </p:cNvCxnSpPr>
          <p:nvPr/>
        </p:nvCxnSpPr>
        <p:spPr>
          <a:xfrm flipH="1">
            <a:off x="3409775" y="4308731"/>
            <a:ext cx="353700" cy="419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76"/>
          <p:cNvCxnSpPr>
            <a:stCxn id="491" idx="1"/>
            <a:endCxn id="497" idx="3"/>
          </p:cNvCxnSpPr>
          <p:nvPr/>
        </p:nvCxnSpPr>
        <p:spPr>
          <a:xfrm rot="10800000">
            <a:off x="3409775" y="4210931"/>
            <a:ext cx="353700" cy="97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76"/>
          <p:cNvCxnSpPr>
            <a:stCxn id="491" idx="1"/>
            <a:endCxn id="496" idx="3"/>
          </p:cNvCxnSpPr>
          <p:nvPr/>
        </p:nvCxnSpPr>
        <p:spPr>
          <a:xfrm rot="10800000">
            <a:off x="3409775" y="3693731"/>
            <a:ext cx="353700" cy="61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76"/>
          <p:cNvCxnSpPr>
            <a:stCxn id="490" idx="1"/>
            <a:endCxn id="496" idx="3"/>
          </p:cNvCxnSpPr>
          <p:nvPr/>
        </p:nvCxnSpPr>
        <p:spPr>
          <a:xfrm rot="10800000">
            <a:off x="3409775" y="3693798"/>
            <a:ext cx="353700" cy="48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6"/>
          <p:cNvCxnSpPr>
            <a:stCxn id="490" idx="1"/>
            <a:endCxn id="497" idx="3"/>
          </p:cNvCxnSpPr>
          <p:nvPr/>
        </p:nvCxnSpPr>
        <p:spPr>
          <a:xfrm flipH="1">
            <a:off x="3409775" y="3742698"/>
            <a:ext cx="353700" cy="468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6"/>
          <p:cNvCxnSpPr>
            <a:stCxn id="487" idx="1"/>
            <a:endCxn id="492" idx="3"/>
          </p:cNvCxnSpPr>
          <p:nvPr/>
        </p:nvCxnSpPr>
        <p:spPr>
          <a:xfrm rot="10800000">
            <a:off x="3409775" y="1625200"/>
            <a:ext cx="353700" cy="419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6"/>
          <p:cNvCxnSpPr>
            <a:stCxn id="487" idx="1"/>
            <a:endCxn id="493" idx="3"/>
          </p:cNvCxnSpPr>
          <p:nvPr/>
        </p:nvCxnSpPr>
        <p:spPr>
          <a:xfrm flipH="1">
            <a:off x="3409775" y="2044600"/>
            <a:ext cx="353700" cy="97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6"/>
          <p:cNvCxnSpPr>
            <a:stCxn id="487" idx="1"/>
            <a:endCxn id="494" idx="3"/>
          </p:cNvCxnSpPr>
          <p:nvPr/>
        </p:nvCxnSpPr>
        <p:spPr>
          <a:xfrm flipH="1">
            <a:off x="3409775" y="2044600"/>
            <a:ext cx="353700" cy="615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76"/>
          <p:cNvCxnSpPr>
            <a:stCxn id="488" idx="1"/>
            <a:endCxn id="493" idx="3"/>
          </p:cNvCxnSpPr>
          <p:nvPr/>
        </p:nvCxnSpPr>
        <p:spPr>
          <a:xfrm rot="10800000">
            <a:off x="3409775" y="2142333"/>
            <a:ext cx="353700" cy="468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76"/>
          <p:cNvCxnSpPr>
            <a:stCxn id="488" idx="1"/>
            <a:endCxn id="494" idx="3"/>
          </p:cNvCxnSpPr>
          <p:nvPr/>
        </p:nvCxnSpPr>
        <p:spPr>
          <a:xfrm flipH="1">
            <a:off x="3409775" y="2610633"/>
            <a:ext cx="353700" cy="48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76"/>
          <p:cNvCxnSpPr>
            <a:stCxn id="489" idx="1"/>
            <a:endCxn id="494" idx="3"/>
          </p:cNvCxnSpPr>
          <p:nvPr/>
        </p:nvCxnSpPr>
        <p:spPr>
          <a:xfrm rot="10800000">
            <a:off x="3409775" y="2659465"/>
            <a:ext cx="353700" cy="517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76"/>
          <p:cNvCxnSpPr>
            <a:stCxn id="489" idx="1"/>
            <a:endCxn id="495" idx="3"/>
          </p:cNvCxnSpPr>
          <p:nvPr/>
        </p:nvCxnSpPr>
        <p:spPr>
          <a:xfrm rot="10800000">
            <a:off x="3409775" y="3176665"/>
            <a:ext cx="353700" cy="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76"/>
          <p:cNvCxnSpPr>
            <a:stCxn id="489" idx="1"/>
            <a:endCxn id="496" idx="3"/>
          </p:cNvCxnSpPr>
          <p:nvPr/>
        </p:nvCxnSpPr>
        <p:spPr>
          <a:xfrm flipH="1">
            <a:off x="3409775" y="3176665"/>
            <a:ext cx="353700" cy="517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76"/>
          <p:cNvCxnSpPr>
            <a:stCxn id="489" idx="1"/>
            <a:endCxn id="497" idx="3"/>
          </p:cNvCxnSpPr>
          <p:nvPr/>
        </p:nvCxnSpPr>
        <p:spPr>
          <a:xfrm flipH="1">
            <a:off x="3409775" y="3176665"/>
            <a:ext cx="353700" cy="1034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76"/>
          <p:cNvCxnSpPr>
            <a:stCxn id="498" idx="1"/>
            <a:endCxn id="507" idx="3"/>
          </p:cNvCxnSpPr>
          <p:nvPr/>
        </p:nvCxnSpPr>
        <p:spPr>
          <a:xfrm flipH="1">
            <a:off x="1689850" y="4727983"/>
            <a:ext cx="353700" cy="93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76"/>
          <p:cNvCxnSpPr>
            <a:stCxn id="498" idx="1"/>
            <a:endCxn id="506" idx="3"/>
          </p:cNvCxnSpPr>
          <p:nvPr/>
        </p:nvCxnSpPr>
        <p:spPr>
          <a:xfrm rot="10800000">
            <a:off x="1689850" y="4409683"/>
            <a:ext cx="353700" cy="318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76"/>
          <p:cNvCxnSpPr>
            <a:stCxn id="498" idx="1"/>
            <a:endCxn id="504" idx="3"/>
          </p:cNvCxnSpPr>
          <p:nvPr/>
        </p:nvCxnSpPr>
        <p:spPr>
          <a:xfrm rot="10800000">
            <a:off x="1689850" y="3998383"/>
            <a:ext cx="353700" cy="729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76"/>
          <p:cNvCxnSpPr>
            <a:stCxn id="497" idx="1"/>
            <a:endCxn id="504" idx="3"/>
          </p:cNvCxnSpPr>
          <p:nvPr/>
        </p:nvCxnSpPr>
        <p:spPr>
          <a:xfrm rot="10800000">
            <a:off x="1689850" y="3998477"/>
            <a:ext cx="353700" cy="212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76"/>
          <p:cNvCxnSpPr>
            <a:stCxn id="497" idx="1"/>
            <a:endCxn id="506" idx="3"/>
          </p:cNvCxnSpPr>
          <p:nvPr/>
        </p:nvCxnSpPr>
        <p:spPr>
          <a:xfrm flipH="1">
            <a:off x="1689850" y="4210877"/>
            <a:ext cx="353700" cy="198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76"/>
          <p:cNvCxnSpPr>
            <a:stCxn id="496" idx="1"/>
            <a:endCxn id="504" idx="3"/>
          </p:cNvCxnSpPr>
          <p:nvPr/>
        </p:nvCxnSpPr>
        <p:spPr>
          <a:xfrm flipH="1">
            <a:off x="1689850" y="3693771"/>
            <a:ext cx="353700" cy="304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76"/>
          <p:cNvCxnSpPr>
            <a:stCxn id="496" idx="1"/>
            <a:endCxn id="503" idx="3"/>
          </p:cNvCxnSpPr>
          <p:nvPr/>
        </p:nvCxnSpPr>
        <p:spPr>
          <a:xfrm rot="10800000">
            <a:off x="1689850" y="3587271"/>
            <a:ext cx="353700" cy="106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76"/>
          <p:cNvCxnSpPr>
            <a:stCxn id="496" idx="1"/>
            <a:endCxn id="502" idx="3"/>
          </p:cNvCxnSpPr>
          <p:nvPr/>
        </p:nvCxnSpPr>
        <p:spPr>
          <a:xfrm rot="10800000">
            <a:off x="1689850" y="3176271"/>
            <a:ext cx="353700" cy="51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76"/>
          <p:cNvCxnSpPr>
            <a:stCxn id="495" idx="1"/>
            <a:endCxn id="502" idx="3"/>
          </p:cNvCxnSpPr>
          <p:nvPr/>
        </p:nvCxnSpPr>
        <p:spPr>
          <a:xfrm rot="10800000">
            <a:off x="1689850" y="3176365"/>
            <a:ext cx="353700" cy="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76"/>
          <p:cNvCxnSpPr>
            <a:stCxn id="495" idx="1"/>
            <a:endCxn id="503" idx="3"/>
          </p:cNvCxnSpPr>
          <p:nvPr/>
        </p:nvCxnSpPr>
        <p:spPr>
          <a:xfrm flipH="1">
            <a:off x="1689850" y="3176665"/>
            <a:ext cx="353700" cy="410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76"/>
          <p:cNvCxnSpPr>
            <a:stCxn id="495" idx="1"/>
            <a:endCxn id="545" idx="3"/>
          </p:cNvCxnSpPr>
          <p:nvPr/>
        </p:nvCxnSpPr>
        <p:spPr>
          <a:xfrm rot="10800000">
            <a:off x="1689850" y="2765065"/>
            <a:ext cx="353700" cy="411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76"/>
          <p:cNvCxnSpPr>
            <a:stCxn id="495" idx="1"/>
            <a:endCxn id="501" idx="3"/>
          </p:cNvCxnSpPr>
          <p:nvPr/>
        </p:nvCxnSpPr>
        <p:spPr>
          <a:xfrm rot="10800000">
            <a:off x="1689850" y="2354065"/>
            <a:ext cx="353700" cy="822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76"/>
          <p:cNvCxnSpPr>
            <a:stCxn id="494" idx="1"/>
            <a:endCxn id="501" idx="3"/>
          </p:cNvCxnSpPr>
          <p:nvPr/>
        </p:nvCxnSpPr>
        <p:spPr>
          <a:xfrm rot="10800000">
            <a:off x="1689850" y="2354159"/>
            <a:ext cx="353700" cy="305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76"/>
          <p:cNvCxnSpPr>
            <a:stCxn id="494" idx="1"/>
            <a:endCxn id="545" idx="3"/>
          </p:cNvCxnSpPr>
          <p:nvPr/>
        </p:nvCxnSpPr>
        <p:spPr>
          <a:xfrm flipH="1">
            <a:off x="1689850" y="2659559"/>
            <a:ext cx="353700" cy="105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76"/>
          <p:cNvCxnSpPr>
            <a:stCxn id="494" idx="1"/>
            <a:endCxn id="500" idx="3"/>
          </p:cNvCxnSpPr>
          <p:nvPr/>
        </p:nvCxnSpPr>
        <p:spPr>
          <a:xfrm rot="10800000">
            <a:off x="1689850" y="1942859"/>
            <a:ext cx="353700" cy="716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76"/>
          <p:cNvCxnSpPr>
            <a:stCxn id="493" idx="1"/>
            <a:endCxn id="501" idx="3"/>
          </p:cNvCxnSpPr>
          <p:nvPr/>
        </p:nvCxnSpPr>
        <p:spPr>
          <a:xfrm flipH="1">
            <a:off x="1689850" y="2142454"/>
            <a:ext cx="353700" cy="211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6"/>
          <p:cNvCxnSpPr>
            <a:stCxn id="493" idx="1"/>
            <a:endCxn id="500" idx="3"/>
          </p:cNvCxnSpPr>
          <p:nvPr/>
        </p:nvCxnSpPr>
        <p:spPr>
          <a:xfrm rot="10800000">
            <a:off x="1689850" y="1942954"/>
            <a:ext cx="353700" cy="199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6"/>
          <p:cNvCxnSpPr>
            <a:stCxn id="493" idx="1"/>
            <a:endCxn id="499" idx="3"/>
          </p:cNvCxnSpPr>
          <p:nvPr/>
        </p:nvCxnSpPr>
        <p:spPr>
          <a:xfrm rot="10800000">
            <a:off x="1689850" y="1531954"/>
            <a:ext cx="353700" cy="610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6"/>
          <p:cNvCxnSpPr>
            <a:stCxn id="493" idx="1"/>
            <a:endCxn id="545" idx="3"/>
          </p:cNvCxnSpPr>
          <p:nvPr/>
        </p:nvCxnSpPr>
        <p:spPr>
          <a:xfrm flipH="1">
            <a:off x="1689850" y="2142454"/>
            <a:ext cx="353700" cy="622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6"/>
          <p:cNvCxnSpPr>
            <a:stCxn id="492" idx="1"/>
            <a:endCxn id="499" idx="3"/>
          </p:cNvCxnSpPr>
          <p:nvPr/>
        </p:nvCxnSpPr>
        <p:spPr>
          <a:xfrm rot="10800000">
            <a:off x="1689850" y="1531748"/>
            <a:ext cx="353700" cy="93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76"/>
          <p:cNvCxnSpPr>
            <a:stCxn id="492" idx="1"/>
            <a:endCxn id="500" idx="3"/>
          </p:cNvCxnSpPr>
          <p:nvPr/>
        </p:nvCxnSpPr>
        <p:spPr>
          <a:xfrm flipH="1">
            <a:off x="1689850" y="1625348"/>
            <a:ext cx="353700" cy="317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76"/>
          <p:cNvSpPr/>
          <p:nvPr/>
        </p:nvSpPr>
        <p:spPr>
          <a:xfrm>
            <a:off x="8514400" y="2881988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6"/>
          <p:cNvSpPr/>
          <p:nvPr/>
        </p:nvSpPr>
        <p:spPr>
          <a:xfrm>
            <a:off x="1351600" y="30626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6"/>
          <p:cNvSpPr/>
          <p:nvPr/>
        </p:nvSpPr>
        <p:spPr>
          <a:xfrm>
            <a:off x="3127175" y="36432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6"/>
          <p:cNvSpPr/>
          <p:nvPr/>
        </p:nvSpPr>
        <p:spPr>
          <a:xfrm>
            <a:off x="323625" y="2591919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p76"/>
          <p:cNvSpPr/>
          <p:nvPr/>
        </p:nvSpPr>
        <p:spPr>
          <a:xfrm>
            <a:off x="4901675" y="43088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6"/>
          <p:cNvSpPr/>
          <p:nvPr/>
        </p:nvSpPr>
        <p:spPr>
          <a:xfrm>
            <a:off x="5483400" y="292871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2" name="Google Shape;562;p76"/>
          <p:cNvSpPr/>
          <p:nvPr/>
        </p:nvSpPr>
        <p:spPr>
          <a:xfrm>
            <a:off x="6621625" y="31762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Reverse Funnel</a:t>
            </a:r>
            <a:endParaRPr/>
          </a:p>
        </p:txBody>
      </p:sp>
      <p:sp>
        <p:nvSpPr>
          <p:cNvPr id="568" name="Google Shape;568;p77"/>
          <p:cNvSpPr/>
          <p:nvPr/>
        </p:nvSpPr>
        <p:spPr>
          <a:xfrm>
            <a:off x="330550" y="2819340"/>
            <a:ext cx="1603200" cy="73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Compromised Package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69" name="Google Shape;569;p77"/>
          <p:cNvGrpSpPr/>
          <p:nvPr/>
        </p:nvGrpSpPr>
        <p:grpSpPr>
          <a:xfrm>
            <a:off x="2287475" y="2343115"/>
            <a:ext cx="1366200" cy="1686200"/>
            <a:chOff x="3753025" y="5202650"/>
            <a:chExt cx="1366200" cy="1686200"/>
          </a:xfrm>
        </p:grpSpPr>
        <p:sp>
          <p:nvSpPr>
            <p:cNvPr id="570" name="Google Shape;570;p77"/>
            <p:cNvSpPr/>
            <p:nvPr/>
          </p:nvSpPr>
          <p:spPr>
            <a:xfrm>
              <a:off x="3753025" y="5202650"/>
              <a:ext cx="13662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1" name="Google Shape;571;p77"/>
            <p:cNvSpPr/>
            <p:nvPr/>
          </p:nvSpPr>
          <p:spPr>
            <a:xfrm>
              <a:off x="3753025" y="5797800"/>
              <a:ext cx="13662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2" name="Google Shape;572;p77"/>
            <p:cNvSpPr/>
            <p:nvPr/>
          </p:nvSpPr>
          <p:spPr>
            <a:xfrm>
              <a:off x="3753025" y="6392950"/>
              <a:ext cx="13662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73" name="Google Shape;573;p77"/>
          <p:cNvSpPr/>
          <p:nvPr/>
        </p:nvSpPr>
        <p:spPr>
          <a:xfrm>
            <a:off x="4007400" y="1817763"/>
            <a:ext cx="1366200" cy="4728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4" name="Google Shape;574;p77"/>
          <p:cNvSpPr/>
          <p:nvPr/>
        </p:nvSpPr>
        <p:spPr>
          <a:xfrm>
            <a:off x="4007400" y="2383795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77"/>
          <p:cNvSpPr/>
          <p:nvPr/>
        </p:nvSpPr>
        <p:spPr>
          <a:xfrm>
            <a:off x="4007400" y="2949828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77"/>
          <p:cNvSpPr/>
          <p:nvPr/>
        </p:nvSpPr>
        <p:spPr>
          <a:xfrm>
            <a:off x="4007400" y="3515860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77"/>
          <p:cNvSpPr/>
          <p:nvPr/>
        </p:nvSpPr>
        <p:spPr>
          <a:xfrm>
            <a:off x="4007400" y="4081893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8" name="Google Shape;578;p77"/>
          <p:cNvSpPr/>
          <p:nvPr/>
        </p:nvSpPr>
        <p:spPr>
          <a:xfrm>
            <a:off x="5727325" y="1417735"/>
            <a:ext cx="1366200" cy="43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Base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77"/>
          <p:cNvSpPr/>
          <p:nvPr/>
        </p:nvSpPr>
        <p:spPr>
          <a:xfrm>
            <a:off x="5727325" y="1934841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77"/>
          <p:cNvSpPr/>
          <p:nvPr/>
        </p:nvSpPr>
        <p:spPr>
          <a:xfrm>
            <a:off x="5727325" y="2451947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1" name="Google Shape;581;p77"/>
          <p:cNvSpPr/>
          <p:nvPr/>
        </p:nvSpPr>
        <p:spPr>
          <a:xfrm>
            <a:off x="5727325" y="2969053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77"/>
          <p:cNvSpPr/>
          <p:nvPr/>
        </p:nvSpPr>
        <p:spPr>
          <a:xfrm>
            <a:off x="5727325" y="3486159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77"/>
          <p:cNvSpPr/>
          <p:nvPr/>
        </p:nvSpPr>
        <p:spPr>
          <a:xfrm>
            <a:off x="5727325" y="4003265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77"/>
          <p:cNvSpPr/>
          <p:nvPr/>
        </p:nvSpPr>
        <p:spPr>
          <a:xfrm>
            <a:off x="5727325" y="4520370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5" name="Google Shape;585;p77"/>
          <p:cNvSpPr/>
          <p:nvPr/>
        </p:nvSpPr>
        <p:spPr>
          <a:xfrm>
            <a:off x="7447225" y="1368521"/>
            <a:ext cx="1366200" cy="346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Docker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86" name="Google Shape;586;p77"/>
          <p:cNvGrpSpPr/>
          <p:nvPr/>
        </p:nvGrpSpPr>
        <p:grpSpPr>
          <a:xfrm>
            <a:off x="7447225" y="4246246"/>
            <a:ext cx="1366200" cy="758352"/>
            <a:chOff x="1782275" y="3503198"/>
            <a:chExt cx="1366200" cy="952106"/>
          </a:xfrm>
        </p:grpSpPr>
        <p:sp>
          <p:nvSpPr>
            <p:cNvPr id="587" name="Google Shape;587;p77"/>
            <p:cNvSpPr/>
            <p:nvPr/>
          </p:nvSpPr>
          <p:spPr>
            <a:xfrm>
              <a:off x="1782275" y="3503198"/>
              <a:ext cx="1366200" cy="4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Docker Image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8" name="Google Shape;588;p77"/>
            <p:cNvSpPr/>
            <p:nvPr/>
          </p:nvSpPr>
          <p:spPr>
            <a:xfrm>
              <a:off x="1782275" y="4020304"/>
              <a:ext cx="1366200" cy="4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89" name="Google Shape;589;p77"/>
          <p:cNvSpPr/>
          <p:nvPr/>
        </p:nvSpPr>
        <p:spPr>
          <a:xfrm>
            <a:off x="1605675" y="322489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7"/>
          <p:cNvSpPr/>
          <p:nvPr/>
        </p:nvSpPr>
        <p:spPr>
          <a:xfrm>
            <a:off x="7447225" y="2601869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91" name="Google Shape;591;p77"/>
          <p:cNvCxnSpPr>
            <a:stCxn id="568" idx="3"/>
            <a:endCxn id="570" idx="1"/>
          </p:cNvCxnSpPr>
          <p:nvPr/>
        </p:nvCxnSpPr>
        <p:spPr>
          <a:xfrm flipH="1" rot="10800000">
            <a:off x="1933750" y="2591040"/>
            <a:ext cx="353700" cy="595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77"/>
          <p:cNvCxnSpPr>
            <a:stCxn id="571" idx="1"/>
            <a:endCxn id="568" idx="3"/>
          </p:cNvCxnSpPr>
          <p:nvPr/>
        </p:nvCxnSpPr>
        <p:spPr>
          <a:xfrm flipH="1">
            <a:off x="1933775" y="3186215"/>
            <a:ext cx="353700" cy="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77"/>
          <p:cNvCxnSpPr>
            <a:endCxn id="568" idx="3"/>
          </p:cNvCxnSpPr>
          <p:nvPr/>
        </p:nvCxnSpPr>
        <p:spPr>
          <a:xfrm rot="10800000">
            <a:off x="1933750" y="3186540"/>
            <a:ext cx="351900" cy="592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77"/>
          <p:cNvCxnSpPr>
            <a:stCxn id="570" idx="3"/>
            <a:endCxn id="573" idx="1"/>
          </p:cNvCxnSpPr>
          <p:nvPr/>
        </p:nvCxnSpPr>
        <p:spPr>
          <a:xfrm flipH="1" rot="10800000">
            <a:off x="3653675" y="2054065"/>
            <a:ext cx="353700" cy="537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77"/>
          <p:cNvCxnSpPr>
            <a:stCxn id="572" idx="3"/>
            <a:endCxn id="577" idx="1"/>
          </p:cNvCxnSpPr>
          <p:nvPr/>
        </p:nvCxnSpPr>
        <p:spPr>
          <a:xfrm>
            <a:off x="3653675" y="3781365"/>
            <a:ext cx="353700" cy="537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77"/>
          <p:cNvCxnSpPr>
            <a:stCxn id="571" idx="3"/>
            <a:endCxn id="575" idx="1"/>
          </p:cNvCxnSpPr>
          <p:nvPr/>
        </p:nvCxnSpPr>
        <p:spPr>
          <a:xfrm>
            <a:off x="3653675" y="3186215"/>
            <a:ext cx="353700" cy="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77"/>
          <p:cNvCxnSpPr>
            <a:stCxn id="572" idx="3"/>
            <a:endCxn id="575" idx="1"/>
          </p:cNvCxnSpPr>
          <p:nvPr/>
        </p:nvCxnSpPr>
        <p:spPr>
          <a:xfrm flipH="1" rot="10800000">
            <a:off x="3653675" y="31861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77"/>
          <p:cNvCxnSpPr>
            <a:stCxn id="570" idx="3"/>
            <a:endCxn id="575" idx="1"/>
          </p:cNvCxnSpPr>
          <p:nvPr/>
        </p:nvCxnSpPr>
        <p:spPr>
          <a:xfrm>
            <a:off x="3653675" y="25910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77"/>
          <p:cNvCxnSpPr>
            <a:stCxn id="573" idx="3"/>
            <a:endCxn id="578" idx="1"/>
          </p:cNvCxnSpPr>
          <p:nvPr/>
        </p:nvCxnSpPr>
        <p:spPr>
          <a:xfrm flipH="1" rot="10800000">
            <a:off x="5373600" y="1635363"/>
            <a:ext cx="353700" cy="418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77"/>
          <p:cNvCxnSpPr>
            <a:stCxn id="577" idx="3"/>
            <a:endCxn id="582" idx="1"/>
          </p:cNvCxnSpPr>
          <p:nvPr/>
        </p:nvCxnSpPr>
        <p:spPr>
          <a:xfrm flipH="1" rot="10800000">
            <a:off x="5373600" y="3703593"/>
            <a:ext cx="353700" cy="614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77"/>
          <p:cNvCxnSpPr>
            <a:stCxn id="577" idx="3"/>
            <a:endCxn id="583" idx="1"/>
          </p:cNvCxnSpPr>
          <p:nvPr/>
        </p:nvCxnSpPr>
        <p:spPr>
          <a:xfrm flipH="1" rot="10800000">
            <a:off x="5373600" y="4220793"/>
            <a:ext cx="353700" cy="97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77"/>
          <p:cNvCxnSpPr>
            <a:stCxn id="577" idx="3"/>
            <a:endCxn id="584" idx="1"/>
          </p:cNvCxnSpPr>
          <p:nvPr/>
        </p:nvCxnSpPr>
        <p:spPr>
          <a:xfrm>
            <a:off x="5373600" y="4318293"/>
            <a:ext cx="353700" cy="419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77"/>
          <p:cNvCxnSpPr>
            <a:stCxn id="579" idx="3"/>
            <a:endCxn id="585" idx="1"/>
          </p:cNvCxnSpPr>
          <p:nvPr/>
        </p:nvCxnSpPr>
        <p:spPr>
          <a:xfrm flipH="1" rot="10800000">
            <a:off x="7093525" y="1541841"/>
            <a:ext cx="353700" cy="610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77"/>
          <p:cNvCxnSpPr>
            <a:stCxn id="579" idx="3"/>
            <a:endCxn id="605" idx="1"/>
          </p:cNvCxnSpPr>
          <p:nvPr/>
        </p:nvCxnSpPr>
        <p:spPr>
          <a:xfrm flipH="1" rot="10800000">
            <a:off x="7093525" y="1952841"/>
            <a:ext cx="353700" cy="199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77"/>
          <p:cNvCxnSpPr>
            <a:stCxn id="578" idx="3"/>
            <a:endCxn id="590" idx="1"/>
          </p:cNvCxnSpPr>
          <p:nvPr/>
        </p:nvCxnSpPr>
        <p:spPr>
          <a:xfrm>
            <a:off x="7093525" y="1635235"/>
            <a:ext cx="353700" cy="1140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77"/>
          <p:cNvCxnSpPr>
            <a:stCxn id="574" idx="3"/>
            <a:endCxn id="578" idx="1"/>
          </p:cNvCxnSpPr>
          <p:nvPr/>
        </p:nvCxnSpPr>
        <p:spPr>
          <a:xfrm flipH="1" rot="10800000">
            <a:off x="5373600" y="1635295"/>
            <a:ext cx="353700" cy="984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77"/>
          <p:cNvCxnSpPr>
            <a:stCxn id="574" idx="3"/>
            <a:endCxn id="579" idx="1"/>
          </p:cNvCxnSpPr>
          <p:nvPr/>
        </p:nvCxnSpPr>
        <p:spPr>
          <a:xfrm flipH="1" rot="10800000">
            <a:off x="5373600" y="2152195"/>
            <a:ext cx="353700" cy="468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77"/>
          <p:cNvCxnSpPr>
            <a:stCxn id="574" idx="3"/>
            <a:endCxn id="580" idx="1"/>
          </p:cNvCxnSpPr>
          <p:nvPr/>
        </p:nvCxnSpPr>
        <p:spPr>
          <a:xfrm>
            <a:off x="5373600" y="2620195"/>
            <a:ext cx="353700" cy="49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77"/>
          <p:cNvCxnSpPr>
            <a:stCxn id="574" idx="3"/>
            <a:endCxn id="581" idx="1"/>
          </p:cNvCxnSpPr>
          <p:nvPr/>
        </p:nvCxnSpPr>
        <p:spPr>
          <a:xfrm>
            <a:off x="5373600" y="2620195"/>
            <a:ext cx="353700" cy="566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77"/>
          <p:cNvCxnSpPr>
            <a:stCxn id="574" idx="3"/>
            <a:endCxn id="582" idx="1"/>
          </p:cNvCxnSpPr>
          <p:nvPr/>
        </p:nvCxnSpPr>
        <p:spPr>
          <a:xfrm>
            <a:off x="5373600" y="2620195"/>
            <a:ext cx="353700" cy="1083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77"/>
          <p:cNvCxnSpPr>
            <a:stCxn id="572" idx="3"/>
            <a:endCxn id="576" idx="1"/>
          </p:cNvCxnSpPr>
          <p:nvPr/>
        </p:nvCxnSpPr>
        <p:spPr>
          <a:xfrm flipH="1" rot="10800000">
            <a:off x="3653675" y="3752265"/>
            <a:ext cx="353700" cy="29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77"/>
          <p:cNvCxnSpPr>
            <a:stCxn id="572" idx="3"/>
            <a:endCxn id="574" idx="1"/>
          </p:cNvCxnSpPr>
          <p:nvPr/>
        </p:nvCxnSpPr>
        <p:spPr>
          <a:xfrm flipH="1" rot="10800000">
            <a:off x="3653675" y="2620065"/>
            <a:ext cx="353700" cy="1161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77"/>
          <p:cNvCxnSpPr>
            <a:stCxn id="571" idx="3"/>
            <a:endCxn id="573" idx="1"/>
          </p:cNvCxnSpPr>
          <p:nvPr/>
        </p:nvCxnSpPr>
        <p:spPr>
          <a:xfrm flipH="1" rot="10800000">
            <a:off x="3653675" y="2054015"/>
            <a:ext cx="353700" cy="1132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77"/>
          <p:cNvCxnSpPr>
            <a:stCxn id="573" idx="3"/>
            <a:endCxn id="581" idx="1"/>
          </p:cNvCxnSpPr>
          <p:nvPr/>
        </p:nvCxnSpPr>
        <p:spPr>
          <a:xfrm>
            <a:off x="5373600" y="2054163"/>
            <a:ext cx="353700" cy="1132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77"/>
          <p:cNvCxnSpPr>
            <a:stCxn id="575" idx="3"/>
            <a:endCxn id="578" idx="1"/>
          </p:cNvCxnSpPr>
          <p:nvPr/>
        </p:nvCxnSpPr>
        <p:spPr>
          <a:xfrm flipH="1" rot="10800000">
            <a:off x="5373600" y="1635228"/>
            <a:ext cx="353700" cy="1551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77"/>
          <p:cNvCxnSpPr>
            <a:stCxn id="575" idx="3"/>
            <a:endCxn id="581" idx="1"/>
          </p:cNvCxnSpPr>
          <p:nvPr/>
        </p:nvCxnSpPr>
        <p:spPr>
          <a:xfrm>
            <a:off x="5373600" y="3186228"/>
            <a:ext cx="353700" cy="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77"/>
          <p:cNvCxnSpPr>
            <a:stCxn id="576" idx="3"/>
            <a:endCxn id="582" idx="1"/>
          </p:cNvCxnSpPr>
          <p:nvPr/>
        </p:nvCxnSpPr>
        <p:spPr>
          <a:xfrm flipH="1" rot="10800000">
            <a:off x="5373600" y="3703660"/>
            <a:ext cx="353700" cy="48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77"/>
          <p:cNvCxnSpPr>
            <a:stCxn id="575" idx="3"/>
            <a:endCxn id="582" idx="1"/>
          </p:cNvCxnSpPr>
          <p:nvPr/>
        </p:nvCxnSpPr>
        <p:spPr>
          <a:xfrm>
            <a:off x="5373600" y="3186228"/>
            <a:ext cx="353700" cy="517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77"/>
          <p:cNvCxnSpPr>
            <a:stCxn id="576" idx="3"/>
            <a:endCxn id="581" idx="1"/>
          </p:cNvCxnSpPr>
          <p:nvPr/>
        </p:nvCxnSpPr>
        <p:spPr>
          <a:xfrm flipH="1" rot="10800000">
            <a:off x="5373600" y="3186460"/>
            <a:ext cx="353700" cy="565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77"/>
          <p:cNvCxnSpPr>
            <a:stCxn id="576" idx="3"/>
            <a:endCxn id="583" idx="1"/>
          </p:cNvCxnSpPr>
          <p:nvPr/>
        </p:nvCxnSpPr>
        <p:spPr>
          <a:xfrm>
            <a:off x="5373600" y="3752260"/>
            <a:ext cx="353700" cy="468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77"/>
          <p:cNvCxnSpPr>
            <a:stCxn id="577" idx="3"/>
            <a:endCxn id="581" idx="1"/>
          </p:cNvCxnSpPr>
          <p:nvPr/>
        </p:nvCxnSpPr>
        <p:spPr>
          <a:xfrm flipH="1" rot="10800000">
            <a:off x="5373600" y="3186693"/>
            <a:ext cx="353700" cy="1131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77"/>
          <p:cNvCxnSpPr>
            <a:stCxn id="581" idx="3"/>
            <a:endCxn id="590" idx="1"/>
          </p:cNvCxnSpPr>
          <p:nvPr/>
        </p:nvCxnSpPr>
        <p:spPr>
          <a:xfrm flipH="1" rot="10800000">
            <a:off x="7093525" y="2775253"/>
            <a:ext cx="353700" cy="411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77"/>
          <p:cNvCxnSpPr>
            <a:stCxn id="579" idx="3"/>
            <a:endCxn id="625" idx="1"/>
          </p:cNvCxnSpPr>
          <p:nvPr/>
        </p:nvCxnSpPr>
        <p:spPr>
          <a:xfrm>
            <a:off x="7093525" y="2152341"/>
            <a:ext cx="353700" cy="211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77"/>
          <p:cNvCxnSpPr>
            <a:stCxn id="579" idx="3"/>
            <a:endCxn id="590" idx="1"/>
          </p:cNvCxnSpPr>
          <p:nvPr/>
        </p:nvCxnSpPr>
        <p:spPr>
          <a:xfrm>
            <a:off x="7093525" y="2152341"/>
            <a:ext cx="353700" cy="622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77"/>
          <p:cNvCxnSpPr>
            <a:stCxn id="579" idx="3"/>
            <a:endCxn id="628" idx="1"/>
          </p:cNvCxnSpPr>
          <p:nvPr/>
        </p:nvCxnSpPr>
        <p:spPr>
          <a:xfrm>
            <a:off x="7093525" y="2152341"/>
            <a:ext cx="353700" cy="1033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77"/>
          <p:cNvCxnSpPr>
            <a:stCxn id="579" idx="3"/>
            <a:endCxn id="630" idx="1"/>
          </p:cNvCxnSpPr>
          <p:nvPr/>
        </p:nvCxnSpPr>
        <p:spPr>
          <a:xfrm>
            <a:off x="7093525" y="2152341"/>
            <a:ext cx="353700" cy="1445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77"/>
          <p:cNvCxnSpPr>
            <a:stCxn id="584" idx="3"/>
            <a:endCxn id="588" idx="1"/>
          </p:cNvCxnSpPr>
          <p:nvPr/>
        </p:nvCxnSpPr>
        <p:spPr>
          <a:xfrm>
            <a:off x="7093525" y="4737870"/>
            <a:ext cx="353700" cy="93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77"/>
          <p:cNvCxnSpPr>
            <a:stCxn id="584" idx="3"/>
            <a:endCxn id="587" idx="1"/>
          </p:cNvCxnSpPr>
          <p:nvPr/>
        </p:nvCxnSpPr>
        <p:spPr>
          <a:xfrm flipH="1" rot="10800000">
            <a:off x="7093525" y="4419570"/>
            <a:ext cx="353700" cy="318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77"/>
          <p:cNvCxnSpPr>
            <a:stCxn id="584" idx="3"/>
            <a:endCxn id="634" idx="1"/>
          </p:cNvCxnSpPr>
          <p:nvPr/>
        </p:nvCxnSpPr>
        <p:spPr>
          <a:xfrm flipH="1" rot="10800000">
            <a:off x="7093525" y="4008570"/>
            <a:ext cx="353700" cy="729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77"/>
          <p:cNvCxnSpPr>
            <a:stCxn id="584" idx="3"/>
            <a:endCxn id="630" idx="1"/>
          </p:cNvCxnSpPr>
          <p:nvPr/>
        </p:nvCxnSpPr>
        <p:spPr>
          <a:xfrm flipH="1" rot="10800000">
            <a:off x="7093525" y="3597270"/>
            <a:ext cx="353700" cy="1140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77"/>
          <p:cNvCxnSpPr>
            <a:stCxn id="584" idx="3"/>
            <a:endCxn id="628" idx="1"/>
          </p:cNvCxnSpPr>
          <p:nvPr/>
        </p:nvCxnSpPr>
        <p:spPr>
          <a:xfrm flipH="1" rot="10800000">
            <a:off x="7093525" y="3186270"/>
            <a:ext cx="353700" cy="1551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77"/>
          <p:cNvCxnSpPr>
            <a:stCxn id="583" idx="3"/>
            <a:endCxn id="587" idx="1"/>
          </p:cNvCxnSpPr>
          <p:nvPr/>
        </p:nvCxnSpPr>
        <p:spPr>
          <a:xfrm>
            <a:off x="7093525" y="4220765"/>
            <a:ext cx="353700" cy="198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77"/>
          <p:cNvCxnSpPr>
            <a:stCxn id="583" idx="3"/>
            <a:endCxn id="588" idx="1"/>
          </p:cNvCxnSpPr>
          <p:nvPr/>
        </p:nvCxnSpPr>
        <p:spPr>
          <a:xfrm>
            <a:off x="7093525" y="4220765"/>
            <a:ext cx="353700" cy="610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77"/>
          <p:cNvCxnSpPr>
            <a:stCxn id="583" idx="3"/>
            <a:endCxn id="634" idx="1"/>
          </p:cNvCxnSpPr>
          <p:nvPr/>
        </p:nvCxnSpPr>
        <p:spPr>
          <a:xfrm flipH="1" rot="10800000">
            <a:off x="7093525" y="4008365"/>
            <a:ext cx="353700" cy="212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77"/>
          <p:cNvCxnSpPr>
            <a:stCxn id="583" idx="3"/>
            <a:endCxn id="630" idx="1"/>
          </p:cNvCxnSpPr>
          <p:nvPr/>
        </p:nvCxnSpPr>
        <p:spPr>
          <a:xfrm flipH="1" rot="10800000">
            <a:off x="7093525" y="3597365"/>
            <a:ext cx="353700" cy="623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77"/>
          <p:cNvCxnSpPr>
            <a:stCxn id="583" idx="3"/>
            <a:endCxn id="625" idx="1"/>
          </p:cNvCxnSpPr>
          <p:nvPr/>
        </p:nvCxnSpPr>
        <p:spPr>
          <a:xfrm flipH="1" rot="10800000">
            <a:off x="7093525" y="2364065"/>
            <a:ext cx="353700" cy="1856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77"/>
          <p:cNvCxnSpPr>
            <a:stCxn id="582" idx="3"/>
            <a:endCxn id="588" idx="1"/>
          </p:cNvCxnSpPr>
          <p:nvPr/>
        </p:nvCxnSpPr>
        <p:spPr>
          <a:xfrm>
            <a:off x="7093525" y="3703659"/>
            <a:ext cx="353700" cy="1127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77"/>
          <p:cNvCxnSpPr>
            <a:stCxn id="582" idx="3"/>
            <a:endCxn id="587" idx="1"/>
          </p:cNvCxnSpPr>
          <p:nvPr/>
        </p:nvCxnSpPr>
        <p:spPr>
          <a:xfrm>
            <a:off x="7093525" y="3703659"/>
            <a:ext cx="353700" cy="715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77"/>
          <p:cNvCxnSpPr>
            <a:stCxn id="582" idx="3"/>
            <a:endCxn id="634" idx="1"/>
          </p:cNvCxnSpPr>
          <p:nvPr/>
        </p:nvCxnSpPr>
        <p:spPr>
          <a:xfrm>
            <a:off x="7093525" y="3703659"/>
            <a:ext cx="353700" cy="304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77"/>
          <p:cNvCxnSpPr>
            <a:stCxn id="582" idx="3"/>
            <a:endCxn id="630" idx="1"/>
          </p:cNvCxnSpPr>
          <p:nvPr/>
        </p:nvCxnSpPr>
        <p:spPr>
          <a:xfrm flipH="1" rot="10800000">
            <a:off x="7093525" y="3597459"/>
            <a:ext cx="353700" cy="106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77"/>
          <p:cNvCxnSpPr>
            <a:stCxn id="582" idx="3"/>
            <a:endCxn id="628" idx="1"/>
          </p:cNvCxnSpPr>
          <p:nvPr/>
        </p:nvCxnSpPr>
        <p:spPr>
          <a:xfrm flipH="1" rot="10800000">
            <a:off x="7093525" y="3186159"/>
            <a:ext cx="353700" cy="517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77"/>
          <p:cNvCxnSpPr>
            <a:stCxn id="580" idx="3"/>
            <a:endCxn id="628" idx="1"/>
          </p:cNvCxnSpPr>
          <p:nvPr/>
        </p:nvCxnSpPr>
        <p:spPr>
          <a:xfrm>
            <a:off x="7093525" y="2669447"/>
            <a:ext cx="353700" cy="516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77"/>
          <p:cNvCxnSpPr>
            <a:stCxn id="580" idx="3"/>
            <a:endCxn id="630" idx="1"/>
          </p:cNvCxnSpPr>
          <p:nvPr/>
        </p:nvCxnSpPr>
        <p:spPr>
          <a:xfrm>
            <a:off x="7093525" y="2669447"/>
            <a:ext cx="353700" cy="927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77"/>
          <p:cNvCxnSpPr>
            <a:stCxn id="580" idx="3"/>
            <a:endCxn id="634" idx="1"/>
          </p:cNvCxnSpPr>
          <p:nvPr/>
        </p:nvCxnSpPr>
        <p:spPr>
          <a:xfrm>
            <a:off x="7093525" y="2669447"/>
            <a:ext cx="353700" cy="1338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77"/>
          <p:cNvSpPr/>
          <p:nvPr/>
        </p:nvSpPr>
        <p:spPr>
          <a:xfrm>
            <a:off x="3399825" y="257779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7"/>
          <p:cNvSpPr/>
          <p:nvPr/>
        </p:nvSpPr>
        <p:spPr>
          <a:xfrm>
            <a:off x="3399825" y="31784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7"/>
          <p:cNvSpPr/>
          <p:nvPr/>
        </p:nvSpPr>
        <p:spPr>
          <a:xfrm>
            <a:off x="3399825" y="377904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7"/>
          <p:cNvSpPr/>
          <p:nvPr/>
        </p:nvSpPr>
        <p:spPr>
          <a:xfrm>
            <a:off x="5126900" y="202364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7"/>
          <p:cNvSpPr/>
          <p:nvPr/>
        </p:nvSpPr>
        <p:spPr>
          <a:xfrm>
            <a:off x="5126900" y="25910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7"/>
          <p:cNvSpPr/>
          <p:nvPr/>
        </p:nvSpPr>
        <p:spPr>
          <a:xfrm>
            <a:off x="5126900" y="315849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7"/>
          <p:cNvSpPr/>
          <p:nvPr/>
        </p:nvSpPr>
        <p:spPr>
          <a:xfrm>
            <a:off x="5126900" y="37259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7"/>
          <p:cNvSpPr/>
          <p:nvPr/>
        </p:nvSpPr>
        <p:spPr>
          <a:xfrm>
            <a:off x="5126900" y="429334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7"/>
          <p:cNvSpPr/>
          <p:nvPr/>
        </p:nvSpPr>
        <p:spPr>
          <a:xfrm>
            <a:off x="6828125" y="15934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7"/>
          <p:cNvSpPr/>
          <p:nvPr/>
        </p:nvSpPr>
        <p:spPr>
          <a:xfrm>
            <a:off x="6828125" y="2121803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7"/>
          <p:cNvSpPr/>
          <p:nvPr/>
        </p:nvSpPr>
        <p:spPr>
          <a:xfrm>
            <a:off x="6828125" y="3131478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7"/>
          <p:cNvSpPr/>
          <p:nvPr/>
        </p:nvSpPr>
        <p:spPr>
          <a:xfrm>
            <a:off x="6828125" y="26188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77"/>
          <p:cNvSpPr/>
          <p:nvPr/>
        </p:nvSpPr>
        <p:spPr>
          <a:xfrm>
            <a:off x="6828125" y="36528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77"/>
          <p:cNvSpPr/>
          <p:nvPr/>
        </p:nvSpPr>
        <p:spPr>
          <a:xfrm>
            <a:off x="6828125" y="41741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7"/>
          <p:cNvSpPr/>
          <p:nvPr/>
        </p:nvSpPr>
        <p:spPr>
          <a:xfrm>
            <a:off x="6828125" y="46955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77"/>
          <p:cNvCxnSpPr>
            <a:stCxn id="666" idx="2"/>
          </p:cNvCxnSpPr>
          <p:nvPr/>
        </p:nvCxnSpPr>
        <p:spPr>
          <a:xfrm>
            <a:off x="1132157" y="2453922"/>
            <a:ext cx="0" cy="57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67" name="Google Shape;667;p77"/>
          <p:cNvSpPr/>
          <p:nvPr/>
        </p:nvSpPr>
        <p:spPr>
          <a:xfrm>
            <a:off x="8585425" y="148699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7"/>
          <p:cNvSpPr/>
          <p:nvPr/>
        </p:nvSpPr>
        <p:spPr>
          <a:xfrm>
            <a:off x="8585425" y="272034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7"/>
          <p:cNvSpPr/>
          <p:nvPr/>
        </p:nvSpPr>
        <p:spPr>
          <a:xfrm>
            <a:off x="8585425" y="439829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7"/>
          <p:cNvSpPr/>
          <p:nvPr/>
        </p:nvSpPr>
        <p:spPr>
          <a:xfrm>
            <a:off x="8585425" y="47758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7"/>
          <p:cNvSpPr/>
          <p:nvPr/>
        </p:nvSpPr>
        <p:spPr>
          <a:xfrm>
            <a:off x="7447250" y="3012982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2" name="Google Shape;672;p77"/>
          <p:cNvSpPr/>
          <p:nvPr/>
        </p:nvSpPr>
        <p:spPr>
          <a:xfrm>
            <a:off x="8585450" y="3131453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7"/>
          <p:cNvSpPr/>
          <p:nvPr/>
        </p:nvSpPr>
        <p:spPr>
          <a:xfrm>
            <a:off x="7447250" y="3424082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77"/>
          <p:cNvSpPr/>
          <p:nvPr/>
        </p:nvSpPr>
        <p:spPr>
          <a:xfrm>
            <a:off x="8585450" y="3542553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7"/>
          <p:cNvSpPr/>
          <p:nvPr/>
        </p:nvSpPr>
        <p:spPr>
          <a:xfrm>
            <a:off x="7447250" y="3835157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77"/>
          <p:cNvSpPr/>
          <p:nvPr/>
        </p:nvSpPr>
        <p:spPr>
          <a:xfrm>
            <a:off x="8585450" y="3953628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7"/>
          <p:cNvSpPr/>
          <p:nvPr/>
        </p:nvSpPr>
        <p:spPr>
          <a:xfrm>
            <a:off x="7447250" y="2190744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8" name="Google Shape;678;p77"/>
          <p:cNvSpPr/>
          <p:nvPr/>
        </p:nvSpPr>
        <p:spPr>
          <a:xfrm>
            <a:off x="8585450" y="23092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7"/>
          <p:cNvSpPr/>
          <p:nvPr/>
        </p:nvSpPr>
        <p:spPr>
          <a:xfrm>
            <a:off x="7447250" y="1779632"/>
            <a:ext cx="1366200" cy="346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Commercial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0" name="Google Shape;680;p77"/>
          <p:cNvSpPr/>
          <p:nvPr/>
        </p:nvSpPr>
        <p:spPr>
          <a:xfrm>
            <a:off x="8585450" y="1898103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1" y="1115021"/>
            <a:ext cx="2197331" cy="13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8"/>
          <p:cNvSpPr txBox="1"/>
          <p:nvPr>
            <p:ph type="ctrTitle"/>
          </p:nvPr>
        </p:nvSpPr>
        <p:spPr>
          <a:xfrm>
            <a:off x="329184" y="495550"/>
            <a:ext cx="6519600" cy="4209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 is a 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Software Bill of Materials?</a:t>
            </a:r>
            <a:endParaRPr sz="5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SBOM?</a:t>
            </a:r>
            <a:endParaRPr/>
          </a:p>
        </p:txBody>
      </p:sp>
      <p:pic>
        <p:nvPicPr>
          <p:cNvPr id="691" name="Google Shape;6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425" y="1296389"/>
            <a:ext cx="3006900" cy="377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250" y="1296389"/>
            <a:ext cx="3775086" cy="3775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SBOM?</a:t>
            </a:r>
            <a:endParaRPr/>
          </a:p>
        </p:txBody>
      </p:sp>
      <p:sp>
        <p:nvSpPr>
          <p:cNvPr id="698" name="Google Shape;698;p80"/>
          <p:cNvSpPr/>
          <p:nvPr/>
        </p:nvSpPr>
        <p:spPr>
          <a:xfrm>
            <a:off x="495650" y="3875100"/>
            <a:ext cx="1244100" cy="547800"/>
          </a:xfrm>
          <a:prstGeom prst="homePlate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Source Code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99" name="Google Shape;699;p80"/>
          <p:cNvSpPr/>
          <p:nvPr/>
        </p:nvSpPr>
        <p:spPr>
          <a:xfrm>
            <a:off x="2173031" y="3875100"/>
            <a:ext cx="1244100" cy="547800"/>
          </a:xfrm>
          <a:prstGeom prst="homePlate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Application</a:t>
            </a: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Builds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0" name="Google Shape;700;p80"/>
          <p:cNvSpPr/>
          <p:nvPr/>
        </p:nvSpPr>
        <p:spPr>
          <a:xfrm>
            <a:off x="3850413" y="3875100"/>
            <a:ext cx="1244100" cy="547800"/>
          </a:xfrm>
          <a:prstGeom prst="homePlate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Container Images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1" name="Google Shape;701;p80"/>
          <p:cNvSpPr/>
          <p:nvPr/>
        </p:nvSpPr>
        <p:spPr>
          <a:xfrm>
            <a:off x="5527794" y="3875100"/>
            <a:ext cx="1244100" cy="547800"/>
          </a:xfrm>
          <a:prstGeom prst="homePlate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Running Containers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2" name="Google Shape;702;p80"/>
          <p:cNvSpPr/>
          <p:nvPr/>
        </p:nvSpPr>
        <p:spPr>
          <a:xfrm>
            <a:off x="7205175" y="3875100"/>
            <a:ext cx="1244100" cy="547800"/>
          </a:xfrm>
          <a:prstGeom prst="homePlate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Published Software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3" name="Google Shape;703;p80"/>
          <p:cNvSpPr txBox="1"/>
          <p:nvPr/>
        </p:nvSpPr>
        <p:spPr>
          <a:xfrm>
            <a:off x="1865425" y="4731875"/>
            <a:ext cx="52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Types of artifacts from which SBOMs can be generated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4" name="Google Shape;704;p80"/>
          <p:cNvSpPr/>
          <p:nvPr/>
        </p:nvSpPr>
        <p:spPr>
          <a:xfrm rot="5400000">
            <a:off x="4356475" y="649850"/>
            <a:ext cx="228900" cy="7971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5" name="Google Shape;705;p80"/>
          <p:cNvCxnSpPr>
            <a:stCxn id="698" idx="0"/>
            <a:endCxn id="706" idx="2"/>
          </p:cNvCxnSpPr>
          <p:nvPr/>
        </p:nvCxnSpPr>
        <p:spPr>
          <a:xfrm rot="-5400000">
            <a:off x="2461400" y="1863900"/>
            <a:ext cx="667500" cy="3354900"/>
          </a:xfrm>
          <a:prstGeom prst="bentConnector3">
            <a:avLst>
              <a:gd fmla="val 419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7" name="Google Shape;707;p80"/>
          <p:cNvCxnSpPr>
            <a:stCxn id="699" idx="0"/>
            <a:endCxn id="706" idx="2"/>
          </p:cNvCxnSpPr>
          <p:nvPr/>
        </p:nvCxnSpPr>
        <p:spPr>
          <a:xfrm rot="-5400000">
            <a:off x="3299981" y="2702700"/>
            <a:ext cx="667500" cy="1677300"/>
          </a:xfrm>
          <a:prstGeom prst="bentConnector3">
            <a:avLst>
              <a:gd fmla="val 419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8" name="Google Shape;708;p80"/>
          <p:cNvCxnSpPr>
            <a:stCxn id="700" idx="0"/>
            <a:endCxn id="706" idx="2"/>
          </p:cNvCxnSpPr>
          <p:nvPr/>
        </p:nvCxnSpPr>
        <p:spPr>
          <a:xfrm rot="-5400000">
            <a:off x="4139013" y="3541050"/>
            <a:ext cx="667500" cy="600"/>
          </a:xfrm>
          <a:prstGeom prst="bentConnector3">
            <a:avLst>
              <a:gd fmla="val 419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9" name="Google Shape;709;p80"/>
          <p:cNvCxnSpPr>
            <a:stCxn id="701" idx="0"/>
            <a:endCxn id="706" idx="2"/>
          </p:cNvCxnSpPr>
          <p:nvPr/>
        </p:nvCxnSpPr>
        <p:spPr>
          <a:xfrm flipH="1" rot="5400000">
            <a:off x="4977444" y="2702700"/>
            <a:ext cx="667500" cy="1677300"/>
          </a:xfrm>
          <a:prstGeom prst="bentConnector3">
            <a:avLst>
              <a:gd fmla="val 419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10" name="Google Shape;710;p80"/>
          <p:cNvCxnSpPr>
            <a:stCxn id="702" idx="0"/>
            <a:endCxn id="706" idx="2"/>
          </p:cNvCxnSpPr>
          <p:nvPr/>
        </p:nvCxnSpPr>
        <p:spPr>
          <a:xfrm flipH="1" rot="5400000">
            <a:off x="5816175" y="1864050"/>
            <a:ext cx="667500" cy="3354600"/>
          </a:xfrm>
          <a:prstGeom prst="bentConnector3">
            <a:avLst>
              <a:gd fmla="val 419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6" name="Google Shape;706;p80"/>
          <p:cNvSpPr/>
          <p:nvPr/>
        </p:nvSpPr>
        <p:spPr>
          <a:xfrm>
            <a:off x="3059550" y="1328175"/>
            <a:ext cx="2825874" cy="2012364"/>
          </a:xfrm>
          <a:prstGeom prst="flowChartDocumen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</a:pPr>
            <a:r>
              <a:rPr b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SBOM Document</a:t>
            </a:r>
            <a:endParaRPr b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Listing of: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77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Application software 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77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Application d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ependencies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77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OSS licenses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77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Checksums/hashes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77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Artifact-specific metadata</a:t>
            </a:r>
            <a:endParaRPr sz="1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/>
          <p:nvPr/>
        </p:nvSpPr>
        <p:spPr>
          <a:xfrm>
            <a:off x="220950" y="74100"/>
            <a:ext cx="85902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50" y="194025"/>
            <a:ext cx="8342202" cy="46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388" y="152400"/>
            <a:ext cx="65032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00" y="-212525"/>
            <a:ext cx="7801176" cy="5870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2"/>
          <p:cNvSpPr txBox="1"/>
          <p:nvPr/>
        </p:nvSpPr>
        <p:spPr>
          <a:xfrm>
            <a:off x="6787750" y="4230075"/>
            <a:ext cx="116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SBOM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82"/>
          <p:cNvSpPr txBox="1"/>
          <p:nvPr/>
        </p:nvSpPr>
        <p:spPr>
          <a:xfrm>
            <a:off x="6500300" y="3584350"/>
            <a:ext cx="135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Scanner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82"/>
          <p:cNvSpPr txBox="1"/>
          <p:nvPr/>
        </p:nvSpPr>
        <p:spPr>
          <a:xfrm>
            <a:off x="6144675" y="2938625"/>
            <a:ext cx="185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Attestation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82"/>
          <p:cNvSpPr txBox="1"/>
          <p:nvPr/>
        </p:nvSpPr>
        <p:spPr>
          <a:xfrm>
            <a:off x="5654225" y="1678950"/>
            <a:ext cx="185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Esoteric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Stuff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82"/>
          <p:cNvSpPr txBox="1"/>
          <p:nvPr/>
        </p:nvSpPr>
        <p:spPr>
          <a:xfrm>
            <a:off x="5014375" y="822400"/>
            <a:ext cx="747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???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SBOM: Current State</a:t>
            </a:r>
            <a:endParaRPr/>
          </a:p>
        </p:txBody>
      </p:sp>
      <p:sp>
        <p:nvSpPr>
          <p:cNvPr id="731" name="Google Shape;731;p83"/>
          <p:cNvSpPr/>
          <p:nvPr/>
        </p:nvSpPr>
        <p:spPr>
          <a:xfrm>
            <a:off x="4630363" y="2733915"/>
            <a:ext cx="1603200" cy="73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83"/>
          <p:cNvSpPr/>
          <p:nvPr/>
        </p:nvSpPr>
        <p:spPr>
          <a:xfrm>
            <a:off x="2910438" y="344831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Code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83"/>
          <p:cNvSpPr/>
          <p:nvPr/>
        </p:nvSpPr>
        <p:spPr>
          <a:xfrm>
            <a:off x="2910438" y="2281133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Node Base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4" name="Google Shape;734;p83"/>
          <p:cNvSpPr/>
          <p:nvPr/>
        </p:nvSpPr>
        <p:spPr>
          <a:xfrm>
            <a:off x="2910438" y="2864715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5" name="Google Shape;735;p83"/>
          <p:cNvCxnSpPr>
            <a:stCxn id="731" idx="1"/>
            <a:endCxn id="736" idx="3"/>
          </p:cNvCxnSpPr>
          <p:nvPr/>
        </p:nvCxnSpPr>
        <p:spPr>
          <a:xfrm rot="10800000">
            <a:off x="4276663" y="2505915"/>
            <a:ext cx="353700" cy="595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83"/>
          <p:cNvCxnSpPr>
            <a:stCxn id="731" idx="1"/>
            <a:endCxn id="738" idx="3"/>
          </p:cNvCxnSpPr>
          <p:nvPr/>
        </p:nvCxnSpPr>
        <p:spPr>
          <a:xfrm rot="10800000">
            <a:off x="4276663" y="3101115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83"/>
          <p:cNvCxnSpPr>
            <a:stCxn id="731" idx="1"/>
            <a:endCxn id="732" idx="3"/>
          </p:cNvCxnSpPr>
          <p:nvPr/>
        </p:nvCxnSpPr>
        <p:spPr>
          <a:xfrm flipH="1">
            <a:off x="4276663" y="3101115"/>
            <a:ext cx="353700" cy="595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83"/>
          <p:cNvCxnSpPr>
            <a:stCxn id="738" idx="1"/>
            <a:endCxn id="734" idx="3"/>
          </p:cNvCxnSpPr>
          <p:nvPr/>
        </p:nvCxnSpPr>
        <p:spPr>
          <a:xfrm rot="10800000">
            <a:off x="4276638" y="3101115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83"/>
          <p:cNvSpPr/>
          <p:nvPr/>
        </p:nvSpPr>
        <p:spPr>
          <a:xfrm>
            <a:off x="1190525" y="1933159"/>
            <a:ext cx="1366200" cy="346500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OpenSSL 3.x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2" name="Google Shape;742;p83"/>
          <p:cNvSpPr/>
          <p:nvPr/>
        </p:nvSpPr>
        <p:spPr>
          <a:xfrm>
            <a:off x="1190525" y="2344275"/>
            <a:ext cx="1366200" cy="346500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???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3" name="Google Shape;743;p83"/>
          <p:cNvSpPr/>
          <p:nvPr/>
        </p:nvSpPr>
        <p:spPr>
          <a:xfrm>
            <a:off x="1190525" y="2755391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44" name="Google Shape;744;p83"/>
          <p:cNvCxnSpPr>
            <a:stCxn id="733" idx="1"/>
            <a:endCxn id="741" idx="3"/>
          </p:cNvCxnSpPr>
          <p:nvPr/>
        </p:nvCxnSpPr>
        <p:spPr>
          <a:xfrm rot="10800000">
            <a:off x="2556738" y="2106533"/>
            <a:ext cx="353700" cy="4110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83"/>
          <p:cNvCxnSpPr>
            <a:stCxn id="733" idx="1"/>
            <a:endCxn id="742" idx="3"/>
          </p:cNvCxnSpPr>
          <p:nvPr/>
        </p:nvCxnSpPr>
        <p:spPr>
          <a:xfrm rot="10800000">
            <a:off x="2556738" y="2517533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83"/>
          <p:cNvCxnSpPr>
            <a:stCxn id="733" idx="1"/>
            <a:endCxn id="743" idx="3"/>
          </p:cNvCxnSpPr>
          <p:nvPr/>
        </p:nvCxnSpPr>
        <p:spPr>
          <a:xfrm flipH="1">
            <a:off x="2556738" y="2517533"/>
            <a:ext cx="353700" cy="4110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83"/>
          <p:cNvSpPr/>
          <p:nvPr/>
        </p:nvSpPr>
        <p:spPr>
          <a:xfrm>
            <a:off x="6306063" y="2217983"/>
            <a:ext cx="1366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Imperfect SBOM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8" name="Google Shape;748;p83"/>
          <p:cNvSpPr/>
          <p:nvPr/>
        </p:nvSpPr>
        <p:spPr>
          <a:xfrm>
            <a:off x="7207888" y="2733933"/>
            <a:ext cx="1366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Imperfect Evaluation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9" name="Google Shape;749;p83"/>
          <p:cNvSpPr/>
          <p:nvPr/>
        </p:nvSpPr>
        <p:spPr>
          <a:xfrm>
            <a:off x="118152" y="1461525"/>
            <a:ext cx="1603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Obscured Dependencies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0" name="Google Shape;75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602" y="2697925"/>
            <a:ext cx="532200" cy="8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4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SBOM: Better State</a:t>
            </a:r>
            <a:endParaRPr/>
          </a:p>
        </p:txBody>
      </p:sp>
      <p:sp>
        <p:nvSpPr>
          <p:cNvPr id="756" name="Google Shape;756;p84"/>
          <p:cNvSpPr/>
          <p:nvPr/>
        </p:nvSpPr>
        <p:spPr>
          <a:xfrm>
            <a:off x="4630363" y="2733915"/>
            <a:ext cx="1603200" cy="73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7" name="Google Shape;757;p84"/>
          <p:cNvSpPr/>
          <p:nvPr/>
        </p:nvSpPr>
        <p:spPr>
          <a:xfrm>
            <a:off x="2910438" y="344831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Code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84"/>
          <p:cNvSpPr/>
          <p:nvPr/>
        </p:nvSpPr>
        <p:spPr>
          <a:xfrm>
            <a:off x="2910438" y="2281133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Node Base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9" name="Google Shape;759;p84"/>
          <p:cNvSpPr/>
          <p:nvPr/>
        </p:nvSpPr>
        <p:spPr>
          <a:xfrm>
            <a:off x="2910438" y="2864715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0" name="Google Shape;760;p84"/>
          <p:cNvCxnSpPr>
            <a:stCxn id="756" idx="1"/>
            <a:endCxn id="761" idx="3"/>
          </p:cNvCxnSpPr>
          <p:nvPr/>
        </p:nvCxnSpPr>
        <p:spPr>
          <a:xfrm rot="10800000">
            <a:off x="4276663" y="2505915"/>
            <a:ext cx="353700" cy="595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84"/>
          <p:cNvCxnSpPr>
            <a:stCxn id="756" idx="1"/>
            <a:endCxn id="763" idx="3"/>
          </p:cNvCxnSpPr>
          <p:nvPr/>
        </p:nvCxnSpPr>
        <p:spPr>
          <a:xfrm rot="10800000">
            <a:off x="4276663" y="3101115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84"/>
          <p:cNvCxnSpPr>
            <a:stCxn id="756" idx="1"/>
            <a:endCxn id="757" idx="3"/>
          </p:cNvCxnSpPr>
          <p:nvPr/>
        </p:nvCxnSpPr>
        <p:spPr>
          <a:xfrm flipH="1">
            <a:off x="4276663" y="3101115"/>
            <a:ext cx="353700" cy="595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84"/>
          <p:cNvCxnSpPr>
            <a:stCxn id="763" idx="1"/>
            <a:endCxn id="759" idx="3"/>
          </p:cNvCxnSpPr>
          <p:nvPr/>
        </p:nvCxnSpPr>
        <p:spPr>
          <a:xfrm rot="10800000">
            <a:off x="4276638" y="3101115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84"/>
          <p:cNvSpPr/>
          <p:nvPr/>
        </p:nvSpPr>
        <p:spPr>
          <a:xfrm>
            <a:off x="1190525" y="1933159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OpenSSL 3.x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7" name="Google Shape;767;p84"/>
          <p:cNvSpPr/>
          <p:nvPr/>
        </p:nvSpPr>
        <p:spPr>
          <a:xfrm>
            <a:off x="1190525" y="2344275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84"/>
          <p:cNvSpPr/>
          <p:nvPr/>
        </p:nvSpPr>
        <p:spPr>
          <a:xfrm>
            <a:off x="1190525" y="2755391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9" name="Google Shape;769;p84"/>
          <p:cNvCxnSpPr>
            <a:stCxn id="758" idx="1"/>
            <a:endCxn id="766" idx="3"/>
          </p:cNvCxnSpPr>
          <p:nvPr/>
        </p:nvCxnSpPr>
        <p:spPr>
          <a:xfrm rot="10800000">
            <a:off x="2556738" y="2106533"/>
            <a:ext cx="353700" cy="4110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84"/>
          <p:cNvCxnSpPr>
            <a:stCxn id="758" idx="1"/>
            <a:endCxn id="767" idx="3"/>
          </p:cNvCxnSpPr>
          <p:nvPr/>
        </p:nvCxnSpPr>
        <p:spPr>
          <a:xfrm rot="10800000">
            <a:off x="2556738" y="2517533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84"/>
          <p:cNvCxnSpPr>
            <a:stCxn id="758" idx="1"/>
            <a:endCxn id="768" idx="3"/>
          </p:cNvCxnSpPr>
          <p:nvPr/>
        </p:nvCxnSpPr>
        <p:spPr>
          <a:xfrm flipH="1">
            <a:off x="2556738" y="2517533"/>
            <a:ext cx="353700" cy="4110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2" name="Google Shape;77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402" y="2114325"/>
            <a:ext cx="532200" cy="8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552" y="2697925"/>
            <a:ext cx="532200" cy="8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4"/>
          <p:cNvSpPr/>
          <p:nvPr/>
        </p:nvSpPr>
        <p:spPr>
          <a:xfrm>
            <a:off x="6306063" y="2217983"/>
            <a:ext cx="1366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Improved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SBOM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5" name="Google Shape;775;p84"/>
          <p:cNvSpPr/>
          <p:nvPr/>
        </p:nvSpPr>
        <p:spPr>
          <a:xfrm>
            <a:off x="7207888" y="2733933"/>
            <a:ext cx="1366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Improved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Evaluation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6" name="Google Shape;776;p84"/>
          <p:cNvSpPr/>
          <p:nvPr/>
        </p:nvSpPr>
        <p:spPr>
          <a:xfrm>
            <a:off x="118152" y="1461525"/>
            <a:ext cx="1603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Identified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Dependencies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7" name="Google Shape;777;p84"/>
          <p:cNvSpPr/>
          <p:nvPr/>
        </p:nvSpPr>
        <p:spPr>
          <a:xfrm>
            <a:off x="4276677" y="1656350"/>
            <a:ext cx="1603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Publisher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SBOM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5"/>
          <p:cNvSpPr txBox="1"/>
          <p:nvPr>
            <p:ph idx="4294967295"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Now What?</a:t>
            </a:r>
            <a:endParaRPr sz="5200"/>
          </a:p>
        </p:txBody>
      </p:sp>
      <p:sp>
        <p:nvSpPr>
          <p:cNvPr id="783" name="Google Shape;783;p85"/>
          <p:cNvSpPr txBox="1"/>
          <p:nvPr>
            <p:ph idx="1" type="subTitle"/>
          </p:nvPr>
        </p:nvSpPr>
        <p:spPr>
          <a:xfrm>
            <a:off x="329184" y="2797175"/>
            <a:ext cx="54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this improve my life?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SBOMs Actually Help?</a:t>
            </a:r>
            <a:endParaRPr/>
          </a:p>
        </p:txBody>
      </p:sp>
      <p:pic>
        <p:nvPicPr>
          <p:cNvPr id="789" name="Google Shape;7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00" y="1446225"/>
            <a:ext cx="3314675" cy="3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6217"/>
            <a:ext cx="4419600" cy="3314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Grype Scan </a:t>
            </a:r>
            <a:r>
              <a:rPr lang="en"/>
              <a:t>Timing</a:t>
            </a:r>
            <a:endParaRPr/>
          </a:p>
        </p:txBody>
      </p:sp>
      <p:graphicFrame>
        <p:nvGraphicFramePr>
          <p:cNvPr id="796" name="Google Shape;796;p87"/>
          <p:cNvGraphicFramePr/>
          <p:nvPr/>
        </p:nvGraphicFramePr>
        <p:xfrm>
          <a:off x="329175" y="26238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{B7FAFBBF-5128-440D-A69D-6D11F1B34844}</a:tableStyleId>
              </a:tblPr>
              <a:tblGrid>
                <a:gridCol w="539000"/>
                <a:gridCol w="426650"/>
                <a:gridCol w="693450"/>
                <a:gridCol w="660600"/>
              </a:tblGrid>
              <a:tr h="4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ubi8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g</a:t>
                      </a: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ithub-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devops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g</a:t>
                      </a: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itlab-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devops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sbom</a:t>
                      </a:r>
                      <a:endParaRPr sz="12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0.917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0.751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1.55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image</a:t>
                      </a:r>
                      <a:endParaRPr sz="12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5.159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2.839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15.031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97" name="Google Shape;797;p8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900" y="1257162"/>
            <a:ext cx="6323424" cy="39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SBOMs Enable Continuous Evaluation</a:t>
            </a:r>
            <a:endParaRPr/>
          </a:p>
        </p:txBody>
      </p:sp>
      <p:cxnSp>
        <p:nvCxnSpPr>
          <p:cNvPr id="803" name="Google Shape;803;p88"/>
          <p:cNvCxnSpPr/>
          <p:nvPr/>
        </p:nvCxnSpPr>
        <p:spPr>
          <a:xfrm>
            <a:off x="1343975" y="2978483"/>
            <a:ext cx="6809700" cy="0"/>
          </a:xfrm>
          <a:prstGeom prst="straightConnector1">
            <a:avLst/>
          </a:prstGeom>
          <a:noFill/>
          <a:ln cap="flat" cmpd="sng" w="76200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4" name="Google Shape;804;p88"/>
          <p:cNvSpPr/>
          <p:nvPr/>
        </p:nvSpPr>
        <p:spPr>
          <a:xfrm>
            <a:off x="1348800" y="1625625"/>
            <a:ext cx="6949500" cy="640800"/>
          </a:xfrm>
          <a:prstGeom prst="rightArrow">
            <a:avLst>
              <a:gd fmla="val 100000" name="adj1"/>
              <a:gd fmla="val 22691" name="adj2"/>
            </a:avLst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Your CI/CD Process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5" name="Google Shape;805;p88"/>
          <p:cNvSpPr/>
          <p:nvPr/>
        </p:nvSpPr>
        <p:spPr>
          <a:xfrm>
            <a:off x="7018625" y="2243925"/>
            <a:ext cx="1135200" cy="712800"/>
          </a:xfrm>
          <a:prstGeom prst="homePlate">
            <a:avLst>
              <a:gd fmla="val 0" name="adj"/>
            </a:avLst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Publish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6" name="Google Shape;806;p88"/>
          <p:cNvSpPr/>
          <p:nvPr/>
        </p:nvSpPr>
        <p:spPr>
          <a:xfrm>
            <a:off x="5883325" y="2243925"/>
            <a:ext cx="1135200" cy="712800"/>
          </a:xfrm>
          <a:prstGeom prst="homePlate">
            <a:avLst>
              <a:gd fmla="val 0" name="adj"/>
            </a:avLst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Stage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7" name="Google Shape;807;p88"/>
          <p:cNvSpPr/>
          <p:nvPr/>
        </p:nvSpPr>
        <p:spPr>
          <a:xfrm>
            <a:off x="1348800" y="3744435"/>
            <a:ext cx="6949500" cy="640800"/>
          </a:xfrm>
          <a:prstGeom prst="rightArrow">
            <a:avLst>
              <a:gd fmla="val 100000" name="adj1"/>
              <a:gd fmla="val 22691" name="adj2"/>
            </a:avLst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Your CI/CD Toolchains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8" name="Google Shape;808;p88"/>
          <p:cNvSpPr txBox="1"/>
          <p:nvPr/>
        </p:nvSpPr>
        <p:spPr>
          <a:xfrm flipH="1">
            <a:off x="246300" y="2402275"/>
            <a:ext cx="104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Workload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09" name="Google Shape;809;p88"/>
          <p:cNvSpPr txBox="1"/>
          <p:nvPr/>
        </p:nvSpPr>
        <p:spPr>
          <a:xfrm flipH="1">
            <a:off x="246300" y="3164275"/>
            <a:ext cx="104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Platform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10" name="Google Shape;810;p88"/>
          <p:cNvSpPr/>
          <p:nvPr/>
        </p:nvSpPr>
        <p:spPr>
          <a:xfrm>
            <a:off x="7018525" y="3021150"/>
            <a:ext cx="1143000" cy="712800"/>
          </a:xfrm>
          <a:prstGeom prst="homePlate">
            <a:avLst>
              <a:gd fmla="val 0" name="adj"/>
            </a:avLst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 Ready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1" name="Google Shape;811;p88"/>
          <p:cNvSpPr/>
          <p:nvPr/>
        </p:nvSpPr>
        <p:spPr>
          <a:xfrm>
            <a:off x="5883325" y="3021150"/>
            <a:ext cx="1135200" cy="712800"/>
          </a:xfrm>
          <a:prstGeom prst="homePlate">
            <a:avLst>
              <a:gd fmla="val 0" name="adj"/>
            </a:avLst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Final Config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2" name="Google Shape;812;p88"/>
          <p:cNvSpPr/>
          <p:nvPr/>
        </p:nvSpPr>
        <p:spPr>
          <a:xfrm>
            <a:off x="4748025" y="3021150"/>
            <a:ext cx="1135200" cy="712800"/>
          </a:xfrm>
          <a:prstGeom prst="homePlate">
            <a:avLst>
              <a:gd fmla="val 0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Automated Test Tools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3" name="Google Shape;813;p88"/>
          <p:cNvSpPr/>
          <p:nvPr/>
        </p:nvSpPr>
        <p:spPr>
          <a:xfrm>
            <a:off x="3612725" y="3021150"/>
            <a:ext cx="1135200" cy="712800"/>
          </a:xfrm>
          <a:prstGeom prst="homePlate">
            <a:avLst>
              <a:gd fmla="val 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CI/CD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4" name="Google Shape;814;p88"/>
          <p:cNvSpPr/>
          <p:nvPr/>
        </p:nvSpPr>
        <p:spPr>
          <a:xfrm>
            <a:off x="2477425" y="3021150"/>
            <a:ext cx="1135200" cy="712800"/>
          </a:xfrm>
          <a:prstGeom prst="homePlate">
            <a:avLst>
              <a:gd fmla="val 0" name="adj"/>
            </a:avLst>
          </a:prstGeom>
          <a:solidFill>
            <a:srgbClr val="307FE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SCM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5" name="Google Shape;815;p88"/>
          <p:cNvSpPr/>
          <p:nvPr/>
        </p:nvSpPr>
        <p:spPr>
          <a:xfrm>
            <a:off x="2142450" y="1270538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6" name="Google Shape;816;p88"/>
          <p:cNvCxnSpPr>
            <a:stCxn id="815" idx="4"/>
          </p:cNvCxnSpPr>
          <p:nvPr/>
        </p:nvCxnSpPr>
        <p:spPr>
          <a:xfrm>
            <a:off x="2256450" y="1498538"/>
            <a:ext cx="0" cy="88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17" name="Google Shape;817;p88"/>
          <p:cNvSpPr txBox="1"/>
          <p:nvPr/>
        </p:nvSpPr>
        <p:spPr>
          <a:xfrm>
            <a:off x="1408176" y="1171025"/>
            <a:ext cx="7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</a:rPr>
              <a:t>Vulnerable code</a:t>
            </a:r>
            <a:endParaRPr sz="900">
              <a:solidFill>
                <a:srgbClr val="FF0000"/>
              </a:solidFill>
            </a:endParaRPr>
          </a:p>
        </p:txBody>
      </p:sp>
      <p:grpSp>
        <p:nvGrpSpPr>
          <p:cNvPr id="818" name="Google Shape;818;p88"/>
          <p:cNvGrpSpPr/>
          <p:nvPr/>
        </p:nvGrpSpPr>
        <p:grpSpPr>
          <a:xfrm>
            <a:off x="2627376" y="1171025"/>
            <a:ext cx="962274" cy="1217313"/>
            <a:chOff x="1408176" y="1075950"/>
            <a:chExt cx="962274" cy="1217313"/>
          </a:xfrm>
        </p:grpSpPr>
        <p:grpSp>
          <p:nvGrpSpPr>
            <p:cNvPr id="819" name="Google Shape;819;p88"/>
            <p:cNvGrpSpPr/>
            <p:nvPr/>
          </p:nvGrpSpPr>
          <p:grpSpPr>
            <a:xfrm>
              <a:off x="2142450" y="1175463"/>
              <a:ext cx="228000" cy="1117800"/>
              <a:chOff x="2142450" y="1175463"/>
              <a:chExt cx="228000" cy="1117800"/>
            </a:xfrm>
          </p:grpSpPr>
          <p:sp>
            <p:nvSpPr>
              <p:cNvPr id="820" name="Google Shape;820;p88"/>
              <p:cNvSpPr/>
              <p:nvPr/>
            </p:nvSpPr>
            <p:spPr>
              <a:xfrm>
                <a:off x="2142450" y="1175463"/>
                <a:ext cx="228000" cy="228000"/>
              </a:xfrm>
              <a:prstGeom prst="flowChartSummingJunction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21" name="Google Shape;821;p88"/>
              <p:cNvCxnSpPr>
                <a:stCxn id="820" idx="4"/>
              </p:cNvCxnSpPr>
              <p:nvPr/>
            </p:nvCxnSpPr>
            <p:spPr>
              <a:xfrm>
                <a:off x="2256450" y="1403463"/>
                <a:ext cx="0" cy="88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sp>
          <p:nvSpPr>
            <p:cNvPr id="822" name="Google Shape;822;p88"/>
            <p:cNvSpPr txBox="1"/>
            <p:nvPr/>
          </p:nvSpPr>
          <p:spPr>
            <a:xfrm>
              <a:off x="1408176" y="1075950"/>
              <a:ext cx="753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Insider attacks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23" name="Google Shape;823;p88"/>
          <p:cNvGrpSpPr/>
          <p:nvPr/>
        </p:nvGrpSpPr>
        <p:grpSpPr>
          <a:xfrm>
            <a:off x="3695275" y="1171025"/>
            <a:ext cx="1037375" cy="1217313"/>
            <a:chOff x="1333075" y="1075950"/>
            <a:chExt cx="1037375" cy="1217313"/>
          </a:xfrm>
        </p:grpSpPr>
        <p:grpSp>
          <p:nvGrpSpPr>
            <p:cNvPr id="824" name="Google Shape;824;p88"/>
            <p:cNvGrpSpPr/>
            <p:nvPr/>
          </p:nvGrpSpPr>
          <p:grpSpPr>
            <a:xfrm>
              <a:off x="2142450" y="1175463"/>
              <a:ext cx="228000" cy="1117800"/>
              <a:chOff x="2142450" y="1175463"/>
              <a:chExt cx="228000" cy="1117800"/>
            </a:xfrm>
          </p:grpSpPr>
          <p:sp>
            <p:nvSpPr>
              <p:cNvPr id="825" name="Google Shape;825;p88"/>
              <p:cNvSpPr/>
              <p:nvPr/>
            </p:nvSpPr>
            <p:spPr>
              <a:xfrm>
                <a:off x="2142450" y="1175463"/>
                <a:ext cx="228000" cy="228000"/>
              </a:xfrm>
              <a:prstGeom prst="flowChartSummingJunction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26" name="Google Shape;826;p88"/>
              <p:cNvCxnSpPr>
                <a:stCxn id="825" idx="4"/>
              </p:cNvCxnSpPr>
              <p:nvPr/>
            </p:nvCxnSpPr>
            <p:spPr>
              <a:xfrm>
                <a:off x="2256450" y="1403463"/>
                <a:ext cx="0" cy="88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sp>
          <p:nvSpPr>
            <p:cNvPr id="827" name="Google Shape;827;p88"/>
            <p:cNvSpPr txBox="1"/>
            <p:nvPr/>
          </p:nvSpPr>
          <p:spPr>
            <a:xfrm>
              <a:off x="1333075" y="1075950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Typo</a:t>
              </a:r>
              <a:endParaRPr sz="900">
                <a:solidFill>
                  <a:srgbClr val="FF0000"/>
                </a:solidFill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squatting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28" name="Google Shape;828;p88"/>
          <p:cNvGrpSpPr/>
          <p:nvPr/>
        </p:nvGrpSpPr>
        <p:grpSpPr>
          <a:xfrm>
            <a:off x="6971875" y="1171025"/>
            <a:ext cx="1037375" cy="1217313"/>
            <a:chOff x="2399875" y="1075950"/>
            <a:chExt cx="1037375" cy="1217313"/>
          </a:xfrm>
        </p:grpSpPr>
        <p:grpSp>
          <p:nvGrpSpPr>
            <p:cNvPr id="829" name="Google Shape;829;p88"/>
            <p:cNvGrpSpPr/>
            <p:nvPr/>
          </p:nvGrpSpPr>
          <p:grpSpPr>
            <a:xfrm>
              <a:off x="3209250" y="1175463"/>
              <a:ext cx="228000" cy="1117800"/>
              <a:chOff x="3209250" y="1175463"/>
              <a:chExt cx="228000" cy="1117800"/>
            </a:xfrm>
          </p:grpSpPr>
          <p:sp>
            <p:nvSpPr>
              <p:cNvPr id="830" name="Google Shape;830;p88"/>
              <p:cNvSpPr/>
              <p:nvPr/>
            </p:nvSpPr>
            <p:spPr>
              <a:xfrm>
                <a:off x="3209250" y="1175463"/>
                <a:ext cx="228000" cy="228000"/>
              </a:xfrm>
              <a:prstGeom prst="flowChartSummingJunction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31" name="Google Shape;831;p88"/>
              <p:cNvCxnSpPr>
                <a:stCxn id="830" idx="4"/>
              </p:cNvCxnSpPr>
              <p:nvPr/>
            </p:nvCxnSpPr>
            <p:spPr>
              <a:xfrm>
                <a:off x="3323250" y="1403463"/>
                <a:ext cx="0" cy="88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sp>
          <p:nvSpPr>
            <p:cNvPr id="832" name="Google Shape;832;p88"/>
            <p:cNvSpPr txBox="1"/>
            <p:nvPr/>
          </p:nvSpPr>
          <p:spPr>
            <a:xfrm>
              <a:off x="2399875" y="1075950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Malware Injection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33" name="Google Shape;833;p88"/>
          <p:cNvGrpSpPr/>
          <p:nvPr/>
        </p:nvGrpSpPr>
        <p:grpSpPr>
          <a:xfrm>
            <a:off x="1314837" y="3567263"/>
            <a:ext cx="1086375" cy="1296688"/>
            <a:chOff x="1314837" y="3472188"/>
            <a:chExt cx="1086375" cy="1296688"/>
          </a:xfrm>
        </p:grpSpPr>
        <p:sp>
          <p:nvSpPr>
            <p:cNvPr id="834" name="Google Shape;834;p88"/>
            <p:cNvSpPr/>
            <p:nvPr/>
          </p:nvSpPr>
          <p:spPr>
            <a:xfrm>
              <a:off x="2173213" y="4425888"/>
              <a:ext cx="228000" cy="228000"/>
            </a:xfrm>
            <a:prstGeom prst="flowChartSummingJunction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5" name="Google Shape;835;p88"/>
            <p:cNvCxnSpPr>
              <a:stCxn id="834" idx="0"/>
            </p:cNvCxnSpPr>
            <p:nvPr/>
          </p:nvCxnSpPr>
          <p:spPr>
            <a:xfrm rot="10800000">
              <a:off x="2287213" y="3472188"/>
              <a:ext cx="0" cy="953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36" name="Google Shape;836;p88"/>
            <p:cNvSpPr txBox="1"/>
            <p:nvPr/>
          </p:nvSpPr>
          <p:spPr>
            <a:xfrm>
              <a:off x="1314837" y="4307175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Dependency</a:t>
              </a:r>
              <a:endParaRPr sz="900">
                <a:solidFill>
                  <a:srgbClr val="FF0000"/>
                </a:solidFill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hijacking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37" name="Google Shape;837;p88"/>
          <p:cNvGrpSpPr/>
          <p:nvPr/>
        </p:nvGrpSpPr>
        <p:grpSpPr>
          <a:xfrm>
            <a:off x="2915037" y="3567263"/>
            <a:ext cx="1086375" cy="1296688"/>
            <a:chOff x="1314837" y="3472188"/>
            <a:chExt cx="1086375" cy="1296688"/>
          </a:xfrm>
        </p:grpSpPr>
        <p:sp>
          <p:nvSpPr>
            <p:cNvPr id="838" name="Google Shape;838;p88"/>
            <p:cNvSpPr/>
            <p:nvPr/>
          </p:nvSpPr>
          <p:spPr>
            <a:xfrm>
              <a:off x="2173213" y="4425888"/>
              <a:ext cx="228000" cy="228000"/>
            </a:xfrm>
            <a:prstGeom prst="flowChartSummingJunction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9" name="Google Shape;839;p88"/>
            <p:cNvCxnSpPr>
              <a:stCxn id="838" idx="0"/>
            </p:cNvCxnSpPr>
            <p:nvPr/>
          </p:nvCxnSpPr>
          <p:spPr>
            <a:xfrm rot="10800000">
              <a:off x="2287213" y="3472188"/>
              <a:ext cx="0" cy="953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40" name="Google Shape;840;p88"/>
            <p:cNvSpPr txBox="1"/>
            <p:nvPr/>
          </p:nvSpPr>
          <p:spPr>
            <a:xfrm>
              <a:off x="1314837" y="4307175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Software tool attack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41" name="Google Shape;841;p88"/>
          <p:cNvGrpSpPr/>
          <p:nvPr/>
        </p:nvGrpSpPr>
        <p:grpSpPr>
          <a:xfrm>
            <a:off x="7029837" y="3567263"/>
            <a:ext cx="1086375" cy="1296688"/>
            <a:chOff x="1314837" y="3472188"/>
            <a:chExt cx="1086375" cy="1296688"/>
          </a:xfrm>
        </p:grpSpPr>
        <p:sp>
          <p:nvSpPr>
            <p:cNvPr id="842" name="Google Shape;842;p88"/>
            <p:cNvSpPr/>
            <p:nvPr/>
          </p:nvSpPr>
          <p:spPr>
            <a:xfrm>
              <a:off x="2173213" y="4425888"/>
              <a:ext cx="228000" cy="228000"/>
            </a:xfrm>
            <a:prstGeom prst="flowChartSummingJunction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3" name="Google Shape;843;p88"/>
            <p:cNvCxnSpPr>
              <a:stCxn id="842" idx="0"/>
            </p:cNvCxnSpPr>
            <p:nvPr/>
          </p:nvCxnSpPr>
          <p:spPr>
            <a:xfrm rot="10800000">
              <a:off x="2287213" y="3472188"/>
              <a:ext cx="0" cy="953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44" name="Google Shape;844;p88"/>
            <p:cNvSpPr txBox="1"/>
            <p:nvPr/>
          </p:nvSpPr>
          <p:spPr>
            <a:xfrm>
              <a:off x="1314837" y="4307175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Patch site attack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45" name="Google Shape;845;p88"/>
          <p:cNvGrpSpPr/>
          <p:nvPr/>
        </p:nvGrpSpPr>
        <p:grpSpPr>
          <a:xfrm>
            <a:off x="4667637" y="3567263"/>
            <a:ext cx="1086375" cy="1296688"/>
            <a:chOff x="1314837" y="3472188"/>
            <a:chExt cx="1086375" cy="1296688"/>
          </a:xfrm>
        </p:grpSpPr>
        <p:sp>
          <p:nvSpPr>
            <p:cNvPr id="846" name="Google Shape;846;p88"/>
            <p:cNvSpPr/>
            <p:nvPr/>
          </p:nvSpPr>
          <p:spPr>
            <a:xfrm>
              <a:off x="2173213" y="4425888"/>
              <a:ext cx="228000" cy="228000"/>
            </a:xfrm>
            <a:prstGeom prst="flowChartSummingJunction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7" name="Google Shape;847;p88"/>
            <p:cNvCxnSpPr>
              <a:stCxn id="846" idx="0"/>
            </p:cNvCxnSpPr>
            <p:nvPr/>
          </p:nvCxnSpPr>
          <p:spPr>
            <a:xfrm rot="10800000">
              <a:off x="2287213" y="3472188"/>
              <a:ext cx="0" cy="953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48" name="Google Shape;848;p88"/>
            <p:cNvSpPr txBox="1"/>
            <p:nvPr/>
          </p:nvSpPr>
          <p:spPr>
            <a:xfrm>
              <a:off x="1314837" y="4307175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Software tool attack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49" name="Google Shape;849;p88"/>
          <p:cNvGrpSpPr/>
          <p:nvPr/>
        </p:nvGrpSpPr>
        <p:grpSpPr>
          <a:xfrm>
            <a:off x="5810637" y="3567263"/>
            <a:ext cx="1086375" cy="1296688"/>
            <a:chOff x="1314837" y="3472188"/>
            <a:chExt cx="1086375" cy="1296688"/>
          </a:xfrm>
        </p:grpSpPr>
        <p:sp>
          <p:nvSpPr>
            <p:cNvPr id="850" name="Google Shape;850;p88"/>
            <p:cNvSpPr/>
            <p:nvPr/>
          </p:nvSpPr>
          <p:spPr>
            <a:xfrm>
              <a:off x="2173213" y="4425888"/>
              <a:ext cx="228000" cy="228000"/>
            </a:xfrm>
            <a:prstGeom prst="flowChartSummingJunction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1" name="Google Shape;851;p88"/>
            <p:cNvCxnSpPr>
              <a:stCxn id="850" idx="0"/>
            </p:cNvCxnSpPr>
            <p:nvPr/>
          </p:nvCxnSpPr>
          <p:spPr>
            <a:xfrm rot="10800000">
              <a:off x="2287213" y="3472188"/>
              <a:ext cx="0" cy="953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52" name="Google Shape;852;p88"/>
            <p:cNvSpPr txBox="1"/>
            <p:nvPr/>
          </p:nvSpPr>
          <p:spPr>
            <a:xfrm>
              <a:off x="1314837" y="4307175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Software tool attack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sp>
        <p:nvSpPr>
          <p:cNvPr id="853" name="Google Shape;853;p88"/>
          <p:cNvSpPr/>
          <p:nvPr/>
        </p:nvSpPr>
        <p:spPr>
          <a:xfrm>
            <a:off x="4748025" y="2243925"/>
            <a:ext cx="1135200" cy="712800"/>
          </a:xfrm>
          <a:prstGeom prst="homePlate">
            <a:avLst>
              <a:gd fmla="val 0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Test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54" name="Google Shape;854;p88"/>
          <p:cNvSpPr/>
          <p:nvPr/>
        </p:nvSpPr>
        <p:spPr>
          <a:xfrm>
            <a:off x="3612725" y="2243925"/>
            <a:ext cx="1135200" cy="712800"/>
          </a:xfrm>
          <a:prstGeom prst="homePlate">
            <a:avLst>
              <a:gd fmla="val 0" name="adj"/>
            </a:avLst>
          </a:prstGeom>
          <a:solidFill>
            <a:srgbClr val="5BC2E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55" name="Google Shape;855;p88"/>
          <p:cNvSpPr/>
          <p:nvPr/>
        </p:nvSpPr>
        <p:spPr>
          <a:xfrm>
            <a:off x="2477425" y="2243925"/>
            <a:ext cx="1135200" cy="712800"/>
          </a:xfrm>
          <a:prstGeom prst="homePlate">
            <a:avLst>
              <a:gd fmla="val 0" name="adj"/>
            </a:avLst>
          </a:prstGeom>
          <a:solidFill>
            <a:srgbClr val="307FE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56" name="Google Shape;856;p88"/>
          <p:cNvSpPr/>
          <p:nvPr/>
        </p:nvSpPr>
        <p:spPr>
          <a:xfrm>
            <a:off x="1342125" y="2243925"/>
            <a:ext cx="1135200" cy="712800"/>
          </a:xfrm>
          <a:prstGeom prst="homePlate">
            <a:avLst>
              <a:gd fmla="val 0" name="adj"/>
            </a:avLst>
          </a:prstGeom>
          <a:solidFill>
            <a:srgbClr val="225B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Source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57" name="Google Shape;857;p88"/>
          <p:cNvSpPr/>
          <p:nvPr/>
        </p:nvSpPr>
        <p:spPr>
          <a:xfrm>
            <a:off x="1342125" y="3021150"/>
            <a:ext cx="1135200" cy="712800"/>
          </a:xfrm>
          <a:prstGeom prst="homePlate">
            <a:avLst>
              <a:gd fmla="val 0" name="adj"/>
            </a:avLst>
          </a:prstGeom>
          <a:solidFill>
            <a:srgbClr val="225B99">
              <a:alpha val="8824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Public &amp; Private Repos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9"/>
          <p:cNvSpPr/>
          <p:nvPr/>
        </p:nvSpPr>
        <p:spPr>
          <a:xfrm>
            <a:off x="457176" y="3962260"/>
            <a:ext cx="698100" cy="69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63" name="Google Shape;863;p89"/>
          <p:cNvSpPr/>
          <p:nvPr/>
        </p:nvSpPr>
        <p:spPr>
          <a:xfrm>
            <a:off x="457176" y="3092701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64" name="Google Shape;864;p89"/>
          <p:cNvSpPr/>
          <p:nvPr/>
        </p:nvSpPr>
        <p:spPr>
          <a:xfrm>
            <a:off x="457176" y="22231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65" name="Google Shape;865;p8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Takeaways</a:t>
            </a:r>
            <a:endParaRPr sz="2300"/>
          </a:p>
        </p:txBody>
      </p:sp>
      <p:sp>
        <p:nvSpPr>
          <p:cNvPr id="866" name="Google Shape;866;p89"/>
          <p:cNvSpPr/>
          <p:nvPr/>
        </p:nvSpPr>
        <p:spPr>
          <a:xfrm>
            <a:off x="457176" y="1353598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67" name="Google Shape;867;p89"/>
          <p:cNvSpPr txBox="1"/>
          <p:nvPr/>
        </p:nvSpPr>
        <p:spPr>
          <a:xfrm>
            <a:off x="1311375" y="1386800"/>
            <a:ext cx="7552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enable continuous, automated security/compliance checks, reduce time spent identifying and remediating issues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8" name="Google Shape;868;p89"/>
          <p:cNvSpPr txBox="1"/>
          <p:nvPr/>
        </p:nvSpPr>
        <p:spPr>
          <a:xfrm>
            <a:off x="1311375" y="2290613"/>
            <a:ext cx="7618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improve a lot of things but do not solve every problem you have 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9" name="Google Shape;869;p89"/>
          <p:cNvSpPr txBox="1"/>
          <p:nvPr/>
        </p:nvSpPr>
        <p:spPr>
          <a:xfrm>
            <a:off x="1311375" y="3125900"/>
            <a:ext cx="7193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Log4j is extremely easy to find, OpenSSL 3 is often obscured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0" name="Google Shape;870;p89"/>
          <p:cNvSpPr txBox="1"/>
          <p:nvPr/>
        </p:nvSpPr>
        <p:spPr>
          <a:xfrm>
            <a:off x="1311375" y="3995450"/>
            <a:ext cx="7065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are more effective when created by maintainers rather than consumers, but something is better than nothing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0"/>
          <p:cNvSpPr txBox="1"/>
          <p:nvPr>
            <p:ph idx="4294967295"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References &amp;c</a:t>
            </a:r>
            <a:endParaRPr sz="5200"/>
          </a:p>
        </p:txBody>
      </p:sp>
      <p:sp>
        <p:nvSpPr>
          <p:cNvPr id="876" name="Google Shape;876;p90"/>
          <p:cNvSpPr txBox="1"/>
          <p:nvPr>
            <p:ph idx="1" type="subTitle"/>
          </p:nvPr>
        </p:nvSpPr>
        <p:spPr>
          <a:xfrm>
            <a:off x="329184" y="2797175"/>
            <a:ext cx="54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Notes, Additional Reading, Bibliography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ctrTitle"/>
          </p:nvPr>
        </p:nvSpPr>
        <p:spPr>
          <a:xfrm>
            <a:off x="329175" y="512175"/>
            <a:ext cx="72183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1: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When</a:t>
            </a:r>
            <a:endParaRPr sz="5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1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SBOM </a:t>
            </a: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882" name="Google Shape;882;p91"/>
          <p:cNvSpPr txBox="1"/>
          <p:nvPr/>
        </p:nvSpPr>
        <p:spPr>
          <a:xfrm>
            <a:off x="195175" y="1676200"/>
            <a:ext cx="8004300" cy="29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Draft of upcoming site content for SBOM.me: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https://github.com/joshbressers/sbom-examples/blob/readme-update/site/index.md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Making Better SBOMs: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https://kccncna2022.sched.com/event/182GT/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 –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https://www.youtube.com/watch?v=earq775L4fc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Announcing GUAC: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https://security.googleblog.com/2022/10/announcing-guac-great-pairing-with-slsa.html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Reflections  on Trusting Trust: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https://www.cs.cmu.edu/~rdriley/487/papers/Thompson_1984_ReflectionsonTrustingTrust.pdf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Generate sboms with syft and jenkins: </a:t>
            </a:r>
            <a:r>
              <a:rPr lang="en" sz="9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https://www.youtube.com/watch?v=nMLveJ_TxAs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Solar Winds post mortem: </a:t>
            </a:r>
            <a:r>
              <a:rPr lang="en" sz="9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https://www.lawfareblog.com/solarwinds-and-holiday-bear-campaign-case-study-classroom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Profound Podcast - Episode 10 (John Willis and Josh Corman):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0"/>
              </a:rPr>
              <a:t>https://www.buzzsprout.com/1758599/8761108-profound-dr-deming-episode-10-josh-corman-captain-america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Creating a trusted container supply chain: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1"/>
              </a:rPr>
              <a:t>https://thenewstack.io/creating-a-trusted-container-supply-chain/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2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Best Practices for Securing the Software Supply Chain</a:t>
            </a:r>
            <a:endParaRPr sz="2300"/>
          </a:p>
        </p:txBody>
      </p:sp>
      <p:sp>
        <p:nvSpPr>
          <p:cNvPr id="888" name="Google Shape;888;p92"/>
          <p:cNvSpPr txBox="1"/>
          <p:nvPr/>
        </p:nvSpPr>
        <p:spPr>
          <a:xfrm>
            <a:off x="1311375" y="1388025"/>
            <a:ext cx="6365090" cy="632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Centralized, secure CI/CD process for all software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9" name="Google Shape;889;p92"/>
          <p:cNvSpPr txBox="1"/>
          <p:nvPr/>
        </p:nvSpPr>
        <p:spPr>
          <a:xfrm>
            <a:off x="1311375" y="2255700"/>
            <a:ext cx="620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Build images from trusted sources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0" name="Google Shape;890;p92"/>
          <p:cNvSpPr txBox="1"/>
          <p:nvPr/>
        </p:nvSpPr>
        <p:spPr>
          <a:xfrm>
            <a:off x="1311375" y="3148888"/>
            <a:ext cx="6067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Automate security testing and policy enforcement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1" name="Google Shape;891;p92"/>
          <p:cNvSpPr txBox="1"/>
          <p:nvPr/>
        </p:nvSpPr>
        <p:spPr>
          <a:xfrm>
            <a:off x="1311375" y="4007900"/>
            <a:ext cx="5063259" cy="632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Deploy only trusted images into production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2" name="Google Shape;892;p92"/>
          <p:cNvSpPr/>
          <p:nvPr/>
        </p:nvSpPr>
        <p:spPr>
          <a:xfrm>
            <a:off x="457176" y="3974710"/>
            <a:ext cx="698100" cy="69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93" name="Google Shape;893;p92"/>
          <p:cNvSpPr/>
          <p:nvPr/>
        </p:nvSpPr>
        <p:spPr>
          <a:xfrm>
            <a:off x="457176" y="3115751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94" name="Google Shape;894;p92"/>
          <p:cNvSpPr/>
          <p:nvPr/>
        </p:nvSpPr>
        <p:spPr>
          <a:xfrm>
            <a:off x="457176" y="2256823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95" name="Google Shape;895;p92"/>
          <p:cNvSpPr/>
          <p:nvPr/>
        </p:nvSpPr>
        <p:spPr>
          <a:xfrm>
            <a:off x="457176" y="1354823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3"/>
          <p:cNvSpPr txBox="1"/>
          <p:nvPr>
            <p:ph idx="4294967295"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Appendix A</a:t>
            </a:r>
            <a:endParaRPr sz="5200"/>
          </a:p>
        </p:txBody>
      </p:sp>
      <p:sp>
        <p:nvSpPr>
          <p:cNvPr id="901" name="Google Shape;901;p93"/>
          <p:cNvSpPr txBox="1"/>
          <p:nvPr>
            <p:ph idx="1" type="subTitle"/>
          </p:nvPr>
        </p:nvSpPr>
        <p:spPr>
          <a:xfrm>
            <a:off x="329184" y="2797175"/>
            <a:ext cx="54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Bonus Slides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2338"/>
            <a:ext cx="3657601" cy="271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2" y="1210463"/>
            <a:ext cx="3657601" cy="2722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8" name="Google Shape;908;p94"/>
          <p:cNvCxnSpPr>
            <a:stCxn id="906" idx="3"/>
            <a:endCxn id="907" idx="1"/>
          </p:cNvCxnSpPr>
          <p:nvPr/>
        </p:nvCxnSpPr>
        <p:spPr>
          <a:xfrm>
            <a:off x="3657601" y="2571746"/>
            <a:ext cx="18288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94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Aside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5"/>
          <p:cNvSpPr/>
          <p:nvPr/>
        </p:nvSpPr>
        <p:spPr>
          <a:xfrm>
            <a:off x="1701000" y="0"/>
            <a:ext cx="574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750" y="108587"/>
            <a:ext cx="5500900" cy="49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/>
        </p:nvSpPr>
        <p:spPr>
          <a:xfrm>
            <a:off x="265300" y="327000"/>
            <a:ext cx="61701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Fukishima Daiichi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Incident: 2011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Cleanup: at LEAST thirty years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8"/>
          <p:cNvSpPr txBox="1"/>
          <p:nvPr/>
        </p:nvSpPr>
        <p:spPr>
          <a:xfrm>
            <a:off x="314675" y="3109725"/>
            <a:ext cx="57012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Chernobyl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Incident: 1986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Cleanup: at LEAST until 2065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24115" y="73987"/>
            <a:ext cx="18163376" cy="49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9"/>
          <p:cNvSpPr/>
          <p:nvPr/>
        </p:nvSpPr>
        <p:spPr>
          <a:xfrm>
            <a:off x="158300" y="53300"/>
            <a:ext cx="5130000" cy="34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50" y="147975"/>
            <a:ext cx="5005501" cy="32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9"/>
          <p:cNvSpPr/>
          <p:nvPr/>
        </p:nvSpPr>
        <p:spPr>
          <a:xfrm>
            <a:off x="3795800" y="1161188"/>
            <a:ext cx="5245500" cy="19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550" y="1237001"/>
            <a:ext cx="5130001" cy="1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9"/>
          <p:cNvSpPr/>
          <p:nvPr/>
        </p:nvSpPr>
        <p:spPr>
          <a:xfrm>
            <a:off x="399625" y="2643100"/>
            <a:ext cx="6924000" cy="17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75" y="2743049"/>
            <a:ext cx="6752099" cy="15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/>
          <p:nvPr/>
        </p:nvSpPr>
        <p:spPr>
          <a:xfrm>
            <a:off x="524100" y="74113"/>
            <a:ext cx="80958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8" y="186363"/>
            <a:ext cx="7951325" cy="47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chore">
  <a:themeElements>
    <a:clrScheme name="Simple Light">
      <a:dk1>
        <a:srgbClr val="0F131F"/>
      </a:dk1>
      <a:lt1>
        <a:srgbClr val="333742"/>
      </a:lt1>
      <a:dk2>
        <a:srgbClr val="9AA7BC"/>
      </a:dk2>
      <a:lt2>
        <a:srgbClr val="F2F5F8"/>
      </a:lt2>
      <a:accent1>
        <a:srgbClr val="0E40C0"/>
      </a:accent1>
      <a:accent2>
        <a:srgbClr val="B3D0E1"/>
      </a:accent2>
      <a:accent3>
        <a:srgbClr val="B6B9DA"/>
      </a:accent3>
      <a:accent4>
        <a:srgbClr val="B5D9DE"/>
      </a:accent4>
      <a:accent5>
        <a:srgbClr val="E8DBBF"/>
      </a:accent5>
      <a:accent6>
        <a:srgbClr val="E9C3AF"/>
      </a:accent6>
      <a:hlink>
        <a:srgbClr val="0E40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